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7" r:id="rId2"/>
    <p:sldId id="296" r:id="rId3"/>
    <p:sldId id="323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94" r:id="rId16"/>
    <p:sldId id="291" r:id="rId17"/>
    <p:sldId id="293" r:id="rId18"/>
    <p:sldId id="292" r:id="rId19"/>
    <p:sldId id="312" r:id="rId20"/>
    <p:sldId id="277" r:id="rId21"/>
    <p:sldId id="278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3" r:id="rId38"/>
    <p:sldId id="272" r:id="rId39"/>
    <p:sldId id="275" r:id="rId40"/>
    <p:sldId id="313" r:id="rId41"/>
    <p:sldId id="314" r:id="rId42"/>
    <p:sldId id="315" r:id="rId43"/>
    <p:sldId id="318" r:id="rId44"/>
    <p:sldId id="274" r:id="rId45"/>
    <p:sldId id="317" r:id="rId46"/>
    <p:sldId id="319" r:id="rId47"/>
    <p:sldId id="322" r:id="rId48"/>
    <p:sldId id="320" r:id="rId49"/>
    <p:sldId id="321" r:id="rId50"/>
    <p:sldId id="276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488" y="-684"/>
      </p:cViewPr>
      <p:guideLst>
        <p:guide orient="horz" pos="3609"/>
        <p:guide pos="56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FA137-3D7F-4253-A983-AF668D5EE9B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C1C58-82EE-41CD-9109-D619749A3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C1C58-82EE-41CD-9109-D619749A3A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E8BF7-3E8F-4512-911D-BD51112065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AC3F-EFFF-4D63-8A76-B57A62E740A4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031C-8F28-4B8C-A78B-8123A79B63DB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B04A-A19B-4FBF-A1EB-FC626A2A3130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8647-94CF-46D9-BB0C-50A69F7B884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14F9-0899-4CAA-B5EE-CCC60E1B77B4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9201-2869-4B92-B46B-8417BB12AB37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9D8A-3F7A-44D0-A170-40777934475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4F34-4AAD-478A-862B-6A0CBC7A2026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F370-205D-4113-B5C2-0BC45235E04D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A25D-BE47-4C82-B34E-B5725732CB66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908-AC3B-42DE-9ACD-138E981688E0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3D9F-7641-46BB-B420-DF984A8B9EBC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4957-9D1E-4E7C-B23E-0998CFF49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ymmetry.jacobs-university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jpeg"/><Relationship Id="rId4" Type="http://schemas.openxmlformats.org/officeDocument/2006/relationships/image" Target="../media/image76.gif"/><Relationship Id="rId9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8.png"/><Relationship Id="rId7" Type="http://schemas.openxmlformats.org/officeDocument/2006/relationships/image" Target="../media/image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7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gi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720" y="2130425"/>
            <a:ext cx="758268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Part 2.3: Dipole Moments and 					Optical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24" y="1023121"/>
            <a:ext cx="896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Why symmetry and dipole moment matter?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71" y="1532335"/>
            <a:ext cx="78015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Solubility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Miscibility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Boiling/melting points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p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err="1" smtClean="0"/>
              <a:t>Vibrational</a:t>
            </a:r>
            <a:r>
              <a:rPr lang="en-US" sz="2400" dirty="0" smtClean="0"/>
              <a:t> Transitions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Crystal Structure/Property</a:t>
            </a:r>
            <a:endParaRPr lang="en-US" sz="2400" dirty="0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114424" y="4797107"/>
          <a:ext cx="657225" cy="1000443"/>
        </p:xfrm>
        <a:graphic>
          <a:graphicData uri="http://schemas.openxmlformats.org/presentationml/2006/ole">
            <p:oleObj spid="_x0000_s71681" name="CS ChemDraw Drawing" r:id="rId4" imgW="571061" imgH="869670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7725" y="6057900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Acetanilide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6499" y="6067425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p-</a:t>
            </a:r>
            <a:r>
              <a:rPr lang="en-US" dirty="0" err="1" smtClean="0"/>
              <a:t>chloroacetanilide</a:t>
            </a:r>
            <a:endParaRPr lang="en-US" dirty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3047999" y="4803775"/>
          <a:ext cx="657390" cy="1263650"/>
        </p:xfrm>
        <a:graphic>
          <a:graphicData uri="http://schemas.openxmlformats.org/presentationml/2006/ole">
            <p:oleObj spid="_x0000_s71683" name="CS ChemDraw Drawing" r:id="rId5" imgW="571061" imgH="10983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281" y="3512933"/>
            <a:ext cx="1500187" cy="29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846" y="1026081"/>
            <a:ext cx="453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Acetanilide</a:t>
            </a:r>
            <a:r>
              <a:rPr lang="en-US" dirty="0" smtClean="0"/>
              <a:t>- </a:t>
            </a:r>
          </a:p>
          <a:p>
            <a:pPr marL="228600"/>
            <a:r>
              <a:rPr lang="en-US" dirty="0" smtClean="0"/>
              <a:t>Form pairs related by an inversion center.</a:t>
            </a:r>
          </a:p>
          <a:p>
            <a:pPr marL="228600"/>
            <a:r>
              <a:rPr lang="en-US" dirty="0" smtClean="0"/>
              <a:t>Cancelation of dipoles. </a:t>
            </a:r>
            <a:endParaRPr lang="en-US" dirty="0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914524" y="1891982"/>
          <a:ext cx="657225" cy="1000443"/>
        </p:xfrm>
        <a:graphic>
          <a:graphicData uri="http://schemas.openxmlformats.org/presentationml/2006/ole">
            <p:oleObj spid="_x0000_s76802" name="CS ChemDraw Drawing" r:id="rId5" imgW="571061" imgH="869670" progId="ChemDraw.Document.6.0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543549" y="1993900"/>
          <a:ext cx="657390" cy="1263650"/>
        </p:xfrm>
        <a:graphic>
          <a:graphicData uri="http://schemas.openxmlformats.org/presentationml/2006/ole">
            <p:oleObj spid="_x0000_s76803" name="CS ChemDraw Drawing" r:id="rId6" imgW="571061" imgH="1098360" progId="ChemDraw.Document.6.0">
              <p:embed/>
            </p:oleObj>
          </a:graphicData>
        </a:graphic>
      </p:graphicFrame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0188" y="3562349"/>
            <a:ext cx="1777362" cy="28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2066925" y="2343150"/>
            <a:ext cx="447675" cy="142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7401" y="2495550"/>
            <a:ext cx="276224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14346" y="1038523"/>
            <a:ext cx="453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p-</a:t>
            </a:r>
            <a:r>
              <a:rPr lang="en-US" b="1" dirty="0" err="1" smtClean="0"/>
              <a:t>chloroacetanilide</a:t>
            </a:r>
            <a:r>
              <a:rPr lang="en-US" dirty="0" smtClean="0"/>
              <a:t>- </a:t>
            </a:r>
          </a:p>
          <a:p>
            <a:pPr marL="228600"/>
            <a:r>
              <a:rPr lang="en-US" dirty="0" smtClean="0"/>
              <a:t>Head to tail alignment.</a:t>
            </a:r>
          </a:p>
          <a:p>
            <a:pPr marL="228600"/>
            <a:r>
              <a:rPr lang="en-US" dirty="0" smtClean="0"/>
              <a:t>Aligned dipoles.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438" y="1788908"/>
            <a:ext cx="1500187" cy="29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570" y="1294210"/>
            <a:ext cx="200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000" u="sng" dirty="0" smtClean="0"/>
              <a:t>Non-polar crystal</a:t>
            </a:r>
            <a:endParaRPr lang="en-US" sz="2000" u="sng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843086"/>
            <a:ext cx="1777362" cy="28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33170" y="1294210"/>
            <a:ext cx="200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000" u="sng" dirty="0" smtClean="0"/>
              <a:t>Polar crystal</a:t>
            </a:r>
            <a:endParaRPr lang="en-US" sz="2000" u="sng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90602" y="3381375"/>
            <a:ext cx="352423" cy="47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133477" y="3124200"/>
            <a:ext cx="352423" cy="4762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62375" y="31146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14700" y="30956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10050" y="30956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38625" y="41624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95700" y="40862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86125" y="41052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62375" y="21050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314700" y="20859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10050" y="20859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10075" y="2695575"/>
            <a:ext cx="321974" cy="9239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9499" y="1981784"/>
            <a:ext cx="3954501" cy="23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317897" y="6431518"/>
            <a:ext cx="450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Through the Eyes of a Chemist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438" y="1788908"/>
            <a:ext cx="1500187" cy="29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570" y="1294210"/>
            <a:ext cx="200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000" u="sng" dirty="0" smtClean="0"/>
              <a:t>Non-polar crystal</a:t>
            </a:r>
            <a:endParaRPr lang="en-US" sz="2000" u="sng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843086"/>
            <a:ext cx="1777362" cy="28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33170" y="1294210"/>
            <a:ext cx="200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000" u="sng" dirty="0" smtClean="0"/>
              <a:t>Polar crystal</a:t>
            </a:r>
            <a:endParaRPr lang="en-US" sz="2000" u="sng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90602" y="3381375"/>
            <a:ext cx="352423" cy="47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133477" y="3124200"/>
            <a:ext cx="352423" cy="4762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62375" y="31146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14700" y="30956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10050" y="30956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38625" y="41624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95700" y="40862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86125" y="41052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62375" y="210502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314700" y="20859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10050" y="2085975"/>
            <a:ext cx="180975" cy="519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10075" y="2695575"/>
            <a:ext cx="321974" cy="9239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17897" y="6431518"/>
            <a:ext cx="450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Through the Eyes of a Chemist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76347" y="1557338"/>
            <a:ext cx="35200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Solid/gas reactions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Melting temp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Hardness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Conductivity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Optical Polarity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 smtClean="0"/>
              <a:t>Pyroelectricity</a:t>
            </a:r>
            <a:endParaRPr lang="en-US" sz="2400" dirty="0" smtClean="0"/>
          </a:p>
          <a:p>
            <a:pPr marL="800100" lvl="1" indent="-342900">
              <a:spcAft>
                <a:spcPts val="1200"/>
              </a:spcAft>
            </a:pPr>
            <a:r>
              <a:rPr lang="en-US" sz="2400" dirty="0" smtClean="0"/>
              <a:t>-must have dipole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Piezoelectricity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arallelogram 40"/>
          <p:cNvSpPr/>
          <p:nvPr/>
        </p:nvSpPr>
        <p:spPr>
          <a:xfrm rot="10800000">
            <a:off x="2422817" y="3858962"/>
            <a:ext cx="2686050" cy="701945"/>
          </a:xfrm>
          <a:prstGeom prst="parallelogram">
            <a:avLst>
              <a:gd name="adj" fmla="val 122026"/>
            </a:avLst>
          </a:prstGeom>
          <a:solidFill>
            <a:srgbClr val="FFC000">
              <a:alpha val="34118"/>
            </a:srgbClr>
          </a:solidFill>
          <a:ln w="3175">
            <a:solidFill>
              <a:srgbClr val="EEECE1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208" y="950056"/>
            <a:ext cx="780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Any molecule with an inversion center (</a:t>
            </a:r>
            <a:r>
              <a:rPr lang="en-US" sz="2400" dirty="0" err="1" smtClean="0"/>
              <a:t>i</a:t>
            </a:r>
            <a:r>
              <a:rPr lang="en-US" sz="2400" dirty="0" smtClean="0"/>
              <a:t>) cannot have a dipole (or be polar).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08" y="2571122"/>
            <a:ext cx="780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/>
              <a:t>2)	Any molecule with a C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⊥ to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cannot have a dipole (or be polar).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849586" y="2118322"/>
            <a:ext cx="583660" cy="136188"/>
            <a:chOff x="3164731" y="5343930"/>
            <a:chExt cx="583660" cy="1361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2558240" y="2079007"/>
            <a:ext cx="204281" cy="2042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2343" y="2254510"/>
            <a:ext cx="8110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8334" y="177224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i</a:t>
            </a:r>
            <a:endParaRPr lang="en-US" sz="2800" baseline="-25000" dirty="0"/>
          </a:p>
        </p:txBody>
      </p:sp>
      <p:grpSp>
        <p:nvGrpSpPr>
          <p:cNvPr id="3" name="Group 17"/>
          <p:cNvGrpSpPr/>
          <p:nvPr/>
        </p:nvGrpSpPr>
        <p:grpSpPr>
          <a:xfrm>
            <a:off x="5907111" y="2118119"/>
            <a:ext cx="583660" cy="136188"/>
            <a:chOff x="3164731" y="5343930"/>
            <a:chExt cx="583660" cy="13618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615765" y="2078804"/>
            <a:ext cx="204281" cy="2042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1"/>
          <p:cNvGrpSpPr/>
          <p:nvPr/>
        </p:nvGrpSpPr>
        <p:grpSpPr>
          <a:xfrm rot="10800000">
            <a:off x="4933950" y="2118322"/>
            <a:ext cx="583660" cy="136188"/>
            <a:chOff x="3164731" y="5343930"/>
            <a:chExt cx="583660" cy="13618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71208" y="4741807"/>
            <a:ext cx="780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/>
              <a:t>3)	Any molecule with a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cannot have a dipole (or be polar).</a:t>
            </a:r>
            <a:endParaRPr lang="en-US" sz="2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413417" y="3053615"/>
            <a:ext cx="1335765" cy="1598057"/>
            <a:chOff x="2733675" y="3606284"/>
            <a:chExt cx="1335765" cy="1598057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095625" y="3838575"/>
              <a:ext cx="0" cy="8572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95625" y="4695825"/>
              <a:ext cx="7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733675" y="4695825"/>
              <a:ext cx="361950" cy="276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751878" y="4835009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94778" y="3606284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80578" y="4368284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3829669" y="4074851"/>
            <a:ext cx="583660" cy="136188"/>
            <a:chOff x="3164731" y="5343930"/>
            <a:chExt cx="583660" cy="13618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7"/>
          <p:cNvGrpSpPr/>
          <p:nvPr/>
        </p:nvGrpSpPr>
        <p:grpSpPr>
          <a:xfrm rot="9669938">
            <a:off x="3232101" y="4159884"/>
            <a:ext cx="496805" cy="136188"/>
            <a:chOff x="3164731" y="5343930"/>
            <a:chExt cx="583660" cy="13618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5"/>
          <p:cNvGrpSpPr/>
          <p:nvPr/>
        </p:nvGrpSpPr>
        <p:grpSpPr>
          <a:xfrm rot="12512638" flipV="1">
            <a:off x="3348253" y="3931392"/>
            <a:ext cx="417482" cy="136188"/>
            <a:chOff x="3164731" y="5343930"/>
            <a:chExt cx="583660" cy="13618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5200028" y="3555601"/>
            <a:ext cx="3214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have a dipole in z or –z unless there is a ⊥ C</a:t>
            </a:r>
            <a:r>
              <a:rPr lang="en-US" baseline="-25000" dirty="0" smtClean="0"/>
              <a:t>2</a:t>
            </a:r>
            <a:r>
              <a:rPr lang="en-US" dirty="0" smtClean="0"/>
              <a:t> or a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132324" y="6435016"/>
            <a:ext cx="726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C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∞v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nv</a:t>
            </a:r>
            <a:r>
              <a:rPr lang="en-US" sz="2000" dirty="0" smtClean="0">
                <a:solidFill>
                  <a:srgbClr val="FF0000"/>
                </a:solidFill>
              </a:rPr>
              <a:t> can have a molecular dipole and be polar.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478" y="5220115"/>
            <a:ext cx="3010746" cy="11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67586" name="Picture 2" descr="http://www.artagem.com/wp-content/uploads/2012/05/chirality_walter_wh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136650"/>
            <a:ext cx="3507875" cy="4605338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0999" y="1308100"/>
            <a:ext cx="4597401" cy="5290457"/>
          </a:xfrm>
        </p:spPr>
        <p:txBody>
          <a:bodyPr>
            <a:normAutofit/>
          </a:bodyPr>
          <a:lstStyle/>
          <a:p>
            <a:r>
              <a:rPr lang="en-US" dirty="0" err="1" smtClean="0"/>
              <a:t>Chirality</a:t>
            </a:r>
            <a:endParaRPr lang="en-US" dirty="0" smtClean="0"/>
          </a:p>
          <a:p>
            <a:r>
              <a:rPr lang="en-US" dirty="0" smtClean="0"/>
              <a:t>Circular </a:t>
            </a:r>
            <a:r>
              <a:rPr lang="en-US" dirty="0" err="1" smtClean="0"/>
              <a:t>Dichroism</a:t>
            </a:r>
            <a:endParaRPr lang="en-US" dirty="0" smtClean="0"/>
          </a:p>
          <a:p>
            <a:r>
              <a:rPr lang="en-US" dirty="0" smtClean="0"/>
              <a:t>Optical Activity and Symmetry</a:t>
            </a:r>
          </a:p>
          <a:p>
            <a:r>
              <a:rPr lang="en-US" dirty="0" smtClean="0"/>
              <a:t>Dynamic Molecules</a:t>
            </a:r>
          </a:p>
          <a:p>
            <a:r>
              <a:rPr lang="en-US" dirty="0" smtClean="0"/>
              <a:t>Applications of CD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xMTEBUUExQVFhUXFxkZGBYXFxgXFxobGBccGB0ZHB8cHCggHBolHBUXITEjJSkrLi4uFx8zODMsNygtLisBCgoKDg0OGxAQGzIlICUwLzQ0LCwsLCwsLzAsNDAsLCwwLCwtLC8sNDQsLC0sLDQvLC4tLCw0LCwwLC8sLywsLP/AABEIAKMA8AMBIgACEQEDEQH/xAAcAAACAwEBAQEAAAAAAAAAAAAABAMFBgcBAgj/xABFEAACAAQDBAYGCAQDCQEAAAABAgADBBESITEFQVFhBhMicYGRBzJCobHBFCNSYnKSotE0grLCFRbhJDVjo8PS0/DxM//EABoBAQADAQEBAAAAAAAAAAAAAAADBAUBAgb/xAAuEQACAgEDAwEHAwUAAAAAAAAAAQIDEQQSIRMxUSIFMkFhgcHRFOHwFnGhsfH/2gAMAwEAAhEDEQA/AO4wQQQAQQQpXVLLhVAC7k2voABcsbZ2GWW+4gBuCKufOnSRjd1mILYxgwEC+bA4jkNbHdvi0gAislM84swmFEuQmELc2yLEsDkTewG4b7xPteaVlNhNmayKeBc4QfC9/CJpMoIoVRZVAAHICwgCChqGxNLmWxrY3AsGU3s1txuCCOXOHYr6nKokniJi+BAb4oIsIAIIVqK5UbDZme18Ki5A4ncB3x7S1quSBcMuqsLML77Hdz0gBmCCCACCCCACCCCACCFqqtVCAblm0VRdjbfYbuekeU9crthsyva+FhYkcRuI7oAahKuqGxLLl2xtc3IuFUWu1t5uQAOfKHYr6bOonHgJa+ABb4uYA+JrPJKsZhdLgPiC3W+QYFQMgbXB3HdaLOIZ0oOpVhdWBBHIixiHZE0tKXEbst0Y8Shwk+Nr+MAOQQRVyJ06aMaOstDfAMGMkXyYnEMjrYbt8AWkEKUNSzYlcAOhANtCCLhhfOxzy3WMNwAQQQQAQQQQARXzM6teUl/1On/bFhFe/wDFjnJPucfvADU+WrKVbRgQRxBFj8Yh2RNLSExesBhb8S9k+8GPtaVB7K95Fz5mIdmZNOXhMuO51DfEmACvN50hfvM/5Ft8XETGpF9GPcpiCZnVr92S363X/wAcOwAg74qiTrks1sxbTAv95hyrqBLls50UE5am24czCkth9KmE6JKlj8zOT/SsQbV2jKPVr1iWMxS3aFgFu2fioEMnUsjmz6cot2tjbtOR9o7u4aDkIiqv4iRxtM8rC488PlEtPtCW5srgnhEadqqP/DlAeM1rn3Sh5wOFhBBC1PtCVMYqkxGI3BgT/wDIAZggggAghao2hKlsFeYik7iwB/8AkMwBXUv8RP42l+VjYd18XnEu0Kcut1tjXtIfvDd3HQ8jEb9mqH/ElEeMprj3TT5RJUbQlobMwB4QBNSVAmS1caMAeYvuPMQmj4aidrmspshc541/sEQbL2jJBmJ1iWExit2AuGs2XixEMTGH0qWRo8pxf8LIR/U0MnWsDAqRwYd6mIaA2nT1+8r/AJ1t8UMOQlLyq2+9JX9Dt/5IHCTbE0rIfDkxGFfxN2R7yImkS1VQq6KAAOAAsPhC2082krxmXPcilviBEzUqH2V7wLHzEAQSsqt+clP0u/8A3RYRXp/FnlJHvc/tFhABBBBABBBBABFfUZVUrnKmj9Uo/vFhCFdlOkH7zr5oT/aIAchKVlVOPtykPijMD7nWJ5tSF1BHO2UKPMvPkuL2ImJnvuFf/pwBJL/ipvKVKHm00/tEFftfB2QhxkaEiw5mx90eTZoWZUuwuAssW42BIHm0U9HLubnUm5iKye3hdyeirfy+yIaiU0xizm5Nr8MtMvEwlUUcauXSZRXV0m0VbKm1lmhTek8RMdUyipuCQeIyi26O9LurmFajMOR9bvFhYX5fvC+0EjNbQWKsLJVS4NCdFd8PUufPxOv1bdc4lA9gANMI3g+qn81iTyHOPNsoBJxAC8sqy5aWYacMriMh6M9t3R6dgSy9oEalTl42sI1+1JgeTYe06JzF3F8u68a8Jqcco+duqdU3B/As4III9ERWbGQGTiIF5hZmy1uxyPHKwj2kbqX6onsEFpZO4D1k/luCOR5R5suYEk2Psu6czZzbLutFf0gqcRWXhIzxEnXgPPP/ANMeZSUVlnuEHOSiiPae0DNderuoQmz7zcWPcP8ASKt6KLeip7w3PpLCKsoymssvwlCp4iYyrpYr5VbNkOGltYi+RzGeuXgI01fLjNbQSKM8weYmpU1bHbJZRt+jvSlakYcBE0DtKCPMXOYi0mfxUrnKmjyaUf3jixqmkzFmJ6ym/I8jyMddoatJppZqeq6TLDhdVJHmsaWnu6i57mPrtJ0JZj2Y5NzqkH2JTnxdlA9yNDsV6TAJ85zewEtMt1gz/wDUhqVUhtATztlFgokFPnVTeUqUP1TT8xFhCFBnOnn7yL5ID/cYfgAggggAiu/xMs7pKTGZZAYlgouRew1J79NeEWMUNAMK00zfMUq3PrAZg8m/qMAWtJWhyVsVdfWRtRfQ8COYiLauXVHhNX33X5x8bWXCnXD1pV25lfbXuIHmBH1tk/VX4PLP/MWAJ1pkHsi/E5n3wttMACWw9man6jg/uh6FtpSDMkui+sVOH8Wo94EAUO25tlmfengfllj5iKaftlpTypUuX1s2YHKqXCKFl4cTM1jYXdRob3i221Lb6GHIsetLsNbYiwt4XEZWqpzMeXNSZ1c2WGCvhDqVfDiVluLjsKdRa0UrpJW8+DT09blQ9vn8GhfpVNXqpX0Y/SJnWESjNUIFlWxOZgB7Jxrbs3N9BFXVdLMQwdSRUdd1Jk4xbFg6y+O1sGDO9uVrwrN2e5MuYKhuvl47TSispWZhxIUuOx2FsA1xbU5wnP2QLYutbr+t67rsI9fBgtgvbBgyw38b5x2V0GuRDT2J8L/X8z/gh2h0gK4xNl4JiPKDLjBXDNbCHDWGQz1A0iqqa9XmOikEKFOIEEHFfLLhaJ63ZobEZkzG7tKZmwALaU2JUC3yXXUnXwisqpaq7OthiCgqFCgYb55a3vw3RUl0327/APP3NKmN8Ws9vp8/2LfoFVFNpyrH1sSnncf6R16aMdSijRB1jd5uiDyxnwEca9HsvHtOWfZlhnY8ABr747RshSUMwixmnHnqFtZR+UDxJi/pfcMv2pjrfQfgggiwZxWygEqXU+2BMTvFkceWA/zGM9tKdeqmX3EDyAjSbXUhBMAuZRx5albWYflJ8QIx23Hw1T8GswI3gjWK2qeIfUu6GObGvkM1W3WlTJUqVK62bMDEKXEtQqWuzNY2GY3GPK3pTN+ql/Rj9ImY/qjNUIFl2u+MA9k3Fuzc8BFPW05mPLmy5nVTZYYK+EOCrgYlZSRcZA5EG4iKfs9z1cz6Q3Xyy9ppRSpEy2JClx2MhYYri2piON0dpNPTz3dj2r6T3GDqiJ/W9V1WIWxYA98drYMJve3heKKv23YssxMDq8pWGIFQs5sIcNYXAs1720hqo2UAMXWsZ3W9b12EevhwWwXtgwi2G/jfOKiroASxmTMbs8pnbAALSmxBAuI2Bu17k+t4RBOVUnz9y3VXfFcfb+Zz9BSprFd3UWOEIbggg48fwwe+Oi+japLUkm59SpZRyDS2y8zHMKpVVnYWGIILBQAMGPPLW+Phujpvo6pWXZXWAXJndYova4VgLcrgGJdMlv8AT4Oe0N3Q9ffd+fsbXZgBExj7U1/0nAP6YZamQ+yL8RkfdEezZBlyURvWCjF+LU+8mGYvmEKbKz608Zre6y/KJautCELYs7eqi6m2p4AczEOxj9Tfi8w/8xvlHzslcSdafWm2bPUL7C+APmTAB/iZV0SamAzCQpDBhcC9joR36acYsYoa8YlqZm+WAq8urAmHzb+kRfQAvtCo6uU72vhVmA4kC4EI0mzXXqg8wMsoCwwWa4XCLkGxAudwhnbaE000DXq2t3gXhlHDAEaEAjuOcAeTEDAg6EEHxyioeYTs1WOvUoT3gD5iLoRRD/d1vuYf1YYAt5k03sqknyHn+0fPUs3rtl9lch4nU+6GDHkAQVVKry2lnJWFst0csrFeRMaW+RU+Y3Eco6wzgakDvMZnpO0l7MVBdL4WivqKOqvmXNHqug3lZTMjUVXVS8b8Ml+Ziqp9oM0sMxzbPwOnuio6TTpkyYJdicR3XOW/TlFpsTZUypOXZQZFre4RUsofEIrk0qdTHErrHhIWq6uKOtqo6nT9GpUsepc8WzML1tCtvVHkIsQ0D+LKdvt+EX6YNr++PyRejro40uTjmC0yqIGE6rJTtNf8VwP5hHUI5jS9I50iYGP1gC4bNqFvewO7d5CN/sfa0qpl45ZuN43qeBi50umsGV+tjqpuXx8D8EEEcPYRh+kezD1ZwDtU5tbeZTdpfy9ofymNfW1iy1ucydANTGeqpkyYxcnDdcNlyyvexO/U+Zjkq1ZFxZ2Oo6E1Nd0YeXWx9NXRe1NCoGQHlFBX044RTfs2WPTIu/1DUpeutpee/wCBSorIq+kClcM5NGUYhxtl5xHtC65i5HvHf+8XOzNnTJ9GMSMtmYAspFxkbi+7O3hEVVMozcJI0b9TXZTG6qXHky2zKN6yckmTmXOv2RvY90fojZ1AkmQklR2EUKOdh84410arP8LqS4XGj2Wbl2rA6rzF9N8dooq2XORXlOrqwuCpvkYu1VKBmavVu9rwg6ll9RsvstmPA6iPqXON7MpB8x5/vEseiJSmUqTCNmsw16lyO8g/Mxby0CgAaAADwyilP+7bfcw/qwxemAKur2a7daEmBVmg3GC7XK4TYk2ANhuMPbPqOslI+mJVa3AkXIiR3Cgk6AEnuGcLbEQrTSgderW/eReAGp01VF2IA5/CKnZVaiSxLY4cN1UsCAVBspufu21iDa+0hL66YVxdSjFVva+FcRzsbE6XjN/5qk1EyUkrC2OSZrFXvgIwdgi2frnPL1dIA3s2SG1JtwBsIqK2SyMJaqTLmzEIsMkYMGYHgpAuOd+IhHY20GKFTOChTYAqDl3mG6ipJAvULkQfVG43gC+jGdJOkjmYZFObYcnca34DhbjFnW7RZJbsKhSVUmwVdwjmmxa8ak5nMwAxtChf1iz4uOI384ztXtqfJyxF14Mb++Oj7UkygFSbPEtyoaxQlRcXGI3y8o5xV0izTd5gReWbHuHzMAaf0ZTcbz6y2UtRLS/25mvkAPzRu9nSf3PjGB6Iz5UtTJkiyGzHO5J0uecbqhqLR7iuCrbP1pMtamnAEZzaSx8dOtuzJFGZkp1RuslLiYAhVeYqsSDlkCTnGYlbadqvqhUSqqWZbMXlqg6tlIABKMVOK5yOfZj1HuR3JOOUG0hCfRvbxpKpWv8AVsQswcide8axPtKZGT2m+sTT90zdO31co/SQN4GNhc6RVdE6gzKGndtTKS/lDG3HtTzCPs288vnFQ328LJSif1swudDko4Dd+8WophhvGfoJ1otjWZRI0U65p8sr9opGV2kIR2r0imGorFaskyBJcCWjrLJYGUr37TBjmSMo+JVc02nlzHXA7oGZc8iRmM84krZT1ccLJVT6lpTh0NmU3Hhx5R1Oq2zLnUMuoNgGGn3t4HiI5FtKZFn0f2sn0ZZU3MKzEZ5i/CPN3cn9nZUcFhO2Z112YX5bopq6neSby2ZCMxhJFvKNXTbRlhbIwa+72og6R7OkKWlvUqk1VuVKHBe18OK+vhEJpE3o99IbzJwpKsgs2Uubpc/ZbnwMdQj8l19SVmB1NmU4geYzHwj9K0W0meWjGeoLKDYqN4gCSiks7GWykS5UxybjJ2LFlA4qAbnnbgYt5UkLoTbgTcRS09SQDaoXMk+qN5vBOqySqmaHU3xAKBkIAY2vWo0soCSHsrEAkBSbMb2z7N9ItZE5WW6kEcownSDpnIktUy2CBpEtHQF7GbiVzYdns2wAb/Wh/YFcRPUDSYMxztcH5QAz0q2Uzq5UMyzFKuF9YXFrjwjKimLTZWBXLy5ZlIPunDe+Wv1Y98dRhDa+QR/sTFJ7j2D7mgDMnoNjAZ6iajWzVMGEeYJMQf5BUvhFVUWAzP1ep0Hq958o3MeIgGgA7oAxFN0EU5Gqn4hqpwW/p9UxyGtmPST5kiZcMjEZ7xuI5ER+kpskNrqNCMiPGMx046CyNoqCx6uco7MxR7mG8QBzKd0+lMFebSpNnIoUOZjBDYWBZAO0R3iMBW1hdiRl3ZRstreievkhmUJNVQT2D2rD7p1PIQh0W2BLZw00hrezu8YAu+gfR6pST9Mc2lk4Qp9Yg6P3X+MbaRWRptiKsyS0sjslbW5Rh9r0r000o+nstuYcYmq54M3WqUWrF2J9vSlqJPVsxAxo2Qv6jh7dxw28Yq5tOqT2mocIdQHQAYWK+q3JgCRzHdHw9dCFVWRLsS5M96iUltR87QqIzNfMJNhmTkBxJ0EOV1XGp9F3RNqieKqcpEmWboD7bcfwj4xHZMu6OjHLOt7AouppZMo6pLVT3gZxJtaQXkTFGpU279R8IbgiA1WsnNKWrho12UfPTDZLSJhmoPqnNzb2Sdx5GM4a6LSSksmDZKVMnBnlbsqUxqC3a69gxNgGQhAgwnW/ZBvxhOpnEKAzYiAAWta5425x7UVsU1bVx3CiR7p3PD7Cm0Z8Sz+jFSKBKwH6os11UdoL9vuuIk6N9H5u0KgS0uEGcyZbJV/cx2zbEtJUhZSgBFXCF5AWivN5ZtaevZE/P9HtJUzXXje5i82r09lTC0xqOW9Qy4TMMxjLva2Lq7WxeMVvSnYEtXLSjhG9d3hD+x/RRXzgrMElKwB7Z7Vj90aHkY8FgyWxNlvV1MuSgJaYwB5DefAR3ip6BgZCrnYjooVLD3aCLDoR0GkbOUlSXmsO1MYZ9yjcI00qSF01OpOZPjAGI/yAA2E1c6xGWSajUad3vhum6FtJJdKiZMa2SuFAPiNDGvdAdQD3x7AHMa+juahWEwNPVUmDeAoYC2XBzx3Rpuiux3DibMBUAWRTrwueGUXmyMw7/bmMR3DsD3LD8AER1MgOjI2jAg9xFokggBLZk4tLGL117L/iXK/jkfGGoRqfqpwmexMsr8m0RvG+E/y8IegAggggBeZJIOJNd67m/Y84wfTPormaylXXObKAzPF1HHW48e/okKTp4lFi3q4S/iMiPG6++AMl0M2qtrs1hbWLHbO3KOYhSarOvHDpzB1igptjuanrpQAVz25YyC33ry4iLHauzAoieFaziR3anwzNt0dkz2tSVS33S5owt4HfC1X6P6wC7NKAxKt8RObEKN3EwhtqThNxkRoRrGu6CdKHrFWmm5zZbq2L7SLc3PMEAeIie6iUYb4vKIXo6lykfWwvRZJRg9TMM4jRAMKeO8x0GVLCqFUAACwAyAEfcEUSRJLhBBBBA6fM2WGBVgCDkQcwYxW2fR8jktImGWT7LC6+G8Rt4I6m12PE64TWJLJx1egVY4urS7XZb4iM1JB3cRHzK6Bykb/a6nTWXJFz3FjpG8r61pZeQtwS5bF917NlzuSPCI02QMF7RNFZWZM8w09ceyI9k7eoKZBKlqZSD7uvMmFOmG10K4kYMpFwQcoqNt0QF4yFTtQyqpJjIHlSyPq20YDj3RM9LuXoLG3wbjob0WxEVlUuQzlSiPJ2HHTCPHhG+lySTifXcu5f3POIqWqWfgdDdCocHji9XysfdDsUjwEEEEAEK7TnFZZC+u3YT8TZX8Mz4Q1CNN9bOMz2Jd1Tm2jt4Wwj+bjADtNJCIqLooAHcBaJIIIAIIIIA+J0pXUqwupFiOIMJUE0gmS5u6i6sdXTQNzI0POx3iLCFdoUpcAqcMxTdG4HgfunQiAJ4IUpNoK4z7DXIKtxGoB3w3ABGa6cz8MpObe7L52jSMwAuchxMUXSDZ7VNNNwjtEDqxv7Jv8AqPyj3W0pLJ1C+yBaSkwHU5jgL2v5284m2pIZytgzAsysQL4bEC/x8owGzemBliSuD/8ALGGBNsQcgkHLs2tzj72h02LGWQpXA7uQHPaxMGwnLda189YvfprN2T3tYh0s7Ex0vcKzLfjY2iv9GtQV2rJtftYlPcV/0iz6abeWdSDDOluzuJjS8RLS73tLQYQLDEcTakx56HNjtMq2qCDgkiwO4u2Vh3C/mImtntoafc636TtkEEEZBEEEEEAEEEEAc/2rW2rZt9zAeAAjQU1QWpy4Ol8uNhc+6Mf6RZDSKoThfBNGu4MuRHlaK6j6XGXLRQBdZmO99QVwlSLac40VS51xcSTGUanpBstihMsPMIcKVVb5FcV8u8COadOKLqKh5QJYLbtEW1APzi66QdN2mIVRTLvMD3WYb2CYMOQFxvv7o+ekPSIVNHMYTZfWTiv+zYixlhSLBBgGOYxzJOgsBE1fUpScux1ZRsPRFUFqCx9lrDuubfONxGb6J7INHRyFI7Sqes/mOI/lPzjRqwIuMxxjKm8ybImewQQpV7QVBl22uAFXidAToI8g+a+aWIkobOwuzDVE0LcidBzudxh2TKVFCqLKBYAbgIg2fSlASxxTGN3bieA+6NAIagAggggAggggAggggCtwBahlIBWauMA6Yksreasn5TDH0Ubiy9zH4HKIto5TJB34yPAy2v8AAeUOQBB9EX2izfiNx5aRPHxMDeyQO8E/AiI+rc6uB+FbfEmAMb0z9H61LGdIcS5p9YH1H5ngecc4q+g+0VbD1Jb8DK3zjug2ZL33PecvIWEeyqO28AcEUL78zFmvV2wW1M9KTRyDYforqZrA1JElN4BDOe7cI6v0Xo5cmmWVLUKELKQN5U2xHmbA+MWSKALCFNnZTJ6/fDeDIvzBiGdkpvMjjeR+CCCPBwIIIIAIIIIAquk1Ik2nMt1DByqi+4sbYhzGZ8I5Zt30ZVUtiadhOTcCQrjv3GOs7RzmSF++W8FRvmRDboCLGJqr51e6zqk0fn6R0F2g7YeoKni7KvzjovQn0dS6VxOnsJk4eqB6icxxPONlNo77wRwdQ3vyMeHZkvdcdxy8jcR2zUTs7sOTY5EH0RfZLL+E2HlpB1bjRwfxLf4ERJLDe0Qe4EfEmIDhH9FG8s3ex+AyhfAGqFUABZS4iBpie6r5Kr/mEPwns7OZPO/GB4CWtvifOAH4IIIAIIIIAIIIIAIIIIA8Kg2uNNOUewQQAQQQQAQQQQAR5aCCAPYIIIAIIIIAIIIIA8tHsEEAEEEEAEEEEAEeBQL2GuvOCCAPYIIIAII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www.vanderbilt.edu/AnS/physics/astrocourses/ast201/chira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011" y="1292224"/>
            <a:ext cx="6186577" cy="4206876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Chiral</a:t>
            </a:r>
            <a:r>
              <a:rPr lang="en-US" sz="3200" b="1" u="sng" dirty="0" smtClean="0">
                <a:solidFill>
                  <a:schemeClr val="tx2"/>
                </a:solidFill>
              </a:rPr>
              <a:t>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1710444"/>
            <a:ext cx="4410075" cy="38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262688" y="2152650"/>
            <a:ext cx="800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81738" y="2571750"/>
            <a:ext cx="933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91263" y="2952750"/>
            <a:ext cx="6572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76975" y="3562350"/>
            <a:ext cx="9858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6025" y="3971925"/>
            <a:ext cx="69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60306" y="4514850"/>
            <a:ext cx="69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8406" y="4924425"/>
            <a:ext cx="4595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69831" y="5334000"/>
            <a:ext cx="6977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6225" y="1633538"/>
            <a:ext cx="40671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DNA is right handed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Amino acids  are L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Carbohydrates are D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Alpha Helix is right handed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Origin/Evolution of life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Drug delivery/processing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Olfactory receptors</a:t>
            </a:r>
            <a:endParaRPr lang="en-US" sz="24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Why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Chirality</a:t>
            </a:r>
            <a:r>
              <a:rPr lang="en-US" sz="3200" b="1" u="sng" dirty="0" smtClean="0">
                <a:solidFill>
                  <a:schemeClr val="tx2"/>
                </a:solidFill>
              </a:rPr>
              <a:t> Matters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Importance of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Chiral</a:t>
            </a:r>
            <a:r>
              <a:rPr lang="en-US" sz="3200" b="1" u="sng" dirty="0" smtClean="0">
                <a:solidFill>
                  <a:schemeClr val="tx2"/>
                </a:solidFill>
              </a:rPr>
              <a:t>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36" y="3148338"/>
            <a:ext cx="3877064" cy="247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763" y="1328641"/>
            <a:ext cx="4125880" cy="204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869" y="3363297"/>
            <a:ext cx="4144748" cy="28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4514" name="Picture 2" descr="Thalidomide-racemate2DCSD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1509712"/>
            <a:ext cx="3619500" cy="110490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5457825" y="3343275"/>
            <a:ext cx="3257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95825" y="3533775"/>
            <a:ext cx="32480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1125" y="4362450"/>
            <a:ext cx="35147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5825" y="4533900"/>
            <a:ext cx="2800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48375" y="5029200"/>
            <a:ext cx="2619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95825" y="5210175"/>
            <a:ext cx="28289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5887" y="5833586"/>
            <a:ext cx="66198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(+) </a:t>
            </a:r>
            <a:r>
              <a:rPr lang="en-US" sz="1600" dirty="0" smtClean="0"/>
              <a:t>–rotates the plane polarized light clockwise (when viewing towards the light source)</a:t>
            </a:r>
          </a:p>
          <a:p>
            <a:r>
              <a:rPr lang="en-US" sz="1600" b="1" dirty="0" smtClean="0"/>
              <a:t> (-) </a:t>
            </a:r>
            <a:r>
              <a:rPr lang="en-US" sz="1600" dirty="0" smtClean="0"/>
              <a:t>–rotates the plane polarized light counterclockwise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190624" y="4486960"/>
            <a:ext cx="6972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i="1" dirty="0" smtClean="0"/>
              <a:t>R / S</a:t>
            </a:r>
            <a:r>
              <a:rPr lang="en-US" sz="1600" b="1" dirty="0" smtClean="0"/>
              <a:t> system- </a:t>
            </a:r>
            <a:r>
              <a:rPr lang="en-US" sz="1600" dirty="0" smtClean="0"/>
              <a:t>requires no reference molecule (Cahn–</a:t>
            </a:r>
            <a:r>
              <a:rPr lang="en-US" sz="1600" dirty="0" err="1" smtClean="0"/>
              <a:t>Ingold</a:t>
            </a:r>
            <a:r>
              <a:rPr lang="en-US" sz="1600" dirty="0" smtClean="0"/>
              <a:t>–Prelog priority rules)</a:t>
            </a:r>
          </a:p>
          <a:p>
            <a:pPr>
              <a:spcAft>
                <a:spcPts val="1200"/>
              </a:spcAft>
            </a:pPr>
            <a:r>
              <a:rPr lang="en-US" sz="1600" b="1" cap="small" dirty="0" err="1" smtClean="0"/>
              <a:t>d/l</a:t>
            </a:r>
            <a:r>
              <a:rPr lang="en-US" sz="1600" b="1" dirty="0" smtClean="0"/>
              <a:t> system- </a:t>
            </a:r>
            <a:r>
              <a:rPr lang="en-US" sz="1600" dirty="0" smtClean="0"/>
              <a:t>referenced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glyceraldehyde</a:t>
            </a:r>
            <a:r>
              <a:rPr lang="en-US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1600" b="1" dirty="0" smtClean="0"/>
              <a:t>(+)/(−) system- </a:t>
            </a:r>
            <a:r>
              <a:rPr lang="en-US" sz="1600" dirty="0" smtClean="0"/>
              <a:t>related to the direction to which it rotates plane </a:t>
            </a:r>
            <a:r>
              <a:rPr lang="en-US" sz="1600" dirty="0" err="1" smtClean="0"/>
              <a:t>polorized</a:t>
            </a:r>
            <a:r>
              <a:rPr lang="en-US" sz="1600" dirty="0" smtClean="0"/>
              <a:t> light.</a:t>
            </a:r>
            <a:endParaRPr lang="en-US" sz="1600" i="1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Naming Conventions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0812" y="4020235"/>
            <a:ext cx="4010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i="1" dirty="0" smtClean="0"/>
              <a:t>R / S</a:t>
            </a:r>
            <a:r>
              <a:rPr lang="en-US" b="1" dirty="0" smtClean="0"/>
              <a:t>, </a:t>
            </a:r>
            <a:r>
              <a:rPr lang="en-US" b="1" cap="small" dirty="0" smtClean="0"/>
              <a:t>d/l</a:t>
            </a:r>
            <a:r>
              <a:rPr lang="en-US" b="1" dirty="0" smtClean="0"/>
              <a:t> </a:t>
            </a:r>
            <a:r>
              <a:rPr lang="en-US" dirty="0" smtClean="0"/>
              <a:t>and </a:t>
            </a:r>
            <a:r>
              <a:rPr lang="en-US" b="1" dirty="0" smtClean="0"/>
              <a:t>(+)/(−) </a:t>
            </a:r>
            <a:r>
              <a:rPr lang="en-US" dirty="0" smtClean="0"/>
              <a:t>are not related.</a:t>
            </a:r>
            <a:endParaRPr lang="en-US" i="1" dirty="0" smtClean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2" y="790575"/>
            <a:ext cx="5076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296" y="1485636"/>
            <a:ext cx="4282400" cy="37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794" y="987573"/>
            <a:ext cx="425609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 smtClean="0"/>
              <a:t>Nonaxial</a:t>
            </a:r>
            <a:r>
              <a:rPr lang="en-US" sz="2800" dirty="0" smtClean="0"/>
              <a:t> (no rotation)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2800" dirty="0" smtClean="0"/>
              <a:t>-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C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Cyclic (rotational)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2800" dirty="0" smtClean="0"/>
              <a:t>-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nv</a:t>
            </a:r>
            <a:r>
              <a:rPr lang="en-US" sz="2800" dirty="0" smtClean="0"/>
              <a:t>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nh</a:t>
            </a:r>
            <a:r>
              <a:rPr lang="en-US" sz="2800" dirty="0" smtClean="0"/>
              <a:t>,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n</a:t>
            </a:r>
            <a:endParaRPr lang="en-US" sz="28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Dihedral (⊥C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2800" dirty="0" smtClean="0"/>
              <a:t>-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,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nd</a:t>
            </a:r>
            <a:r>
              <a:rPr lang="en-US" sz="2800" dirty="0" smtClean="0"/>
              <a:t>,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nh</a:t>
            </a:r>
            <a:endParaRPr lang="en-US" sz="28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Polyhedral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2800" dirty="0" smtClean="0"/>
              <a:t>- T,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, T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, O, O</a:t>
            </a:r>
            <a:r>
              <a:rPr lang="en-US" sz="2800" baseline="-25000" dirty="0" smtClean="0"/>
              <a:t>h</a:t>
            </a:r>
            <a:r>
              <a:rPr lang="en-US" sz="2800" dirty="0" smtClean="0"/>
              <a:t>, I, 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h</a:t>
            </a:r>
            <a:endParaRPr lang="en-US" sz="28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Linear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2800" dirty="0" smtClean="0"/>
              <a:t>-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∞v</a:t>
            </a:r>
            <a:r>
              <a:rPr lang="en-US" sz="2800" dirty="0" smtClean="0"/>
              <a:t>, D</a:t>
            </a:r>
            <a:r>
              <a:rPr lang="en-US" sz="2800" baseline="-25000" dirty="0" smtClean="0"/>
              <a:t> ∞h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Types of Point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9923" y="5303287"/>
            <a:ext cx="373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http://symmetry.jacobs-university.de/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3441" y="1181100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6" name="Cube 5"/>
          <p:cNvSpPr/>
          <p:nvPr/>
        </p:nvSpPr>
        <p:spPr>
          <a:xfrm>
            <a:off x="4788356" y="1018613"/>
            <a:ext cx="272520" cy="685092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2729" y="1702384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8" name="Freeform 97"/>
          <p:cNvSpPr>
            <a:spLocks noChangeAspect="1"/>
          </p:cNvSpPr>
          <p:nvPr/>
        </p:nvSpPr>
        <p:spPr bwMode="auto">
          <a:xfrm rot="324265" flipH="1">
            <a:off x="3888590" y="1350773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Freeform 97"/>
          <p:cNvSpPr>
            <a:spLocks noChangeAspect="1"/>
          </p:cNvSpPr>
          <p:nvPr/>
        </p:nvSpPr>
        <p:spPr bwMode="auto">
          <a:xfrm rot="324265" flipH="1">
            <a:off x="5102276" y="1389063"/>
            <a:ext cx="815764" cy="6842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35525" y="2927349"/>
            <a:ext cx="25781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GB" sz="2800" dirty="0"/>
              <a:t>Transmittance:</a:t>
            </a:r>
            <a:endParaRPr lang="en-GB" sz="2800" dirty="0">
              <a:solidFill>
                <a:srgbClr val="FFFF00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sz="2800" dirty="0" smtClean="0"/>
              <a:t>		T </a:t>
            </a:r>
            <a:r>
              <a:rPr lang="en-GB" sz="2800" dirty="0"/>
              <a:t>= P/P</a:t>
            </a:r>
            <a:r>
              <a:rPr lang="en-GB" sz="2800" baseline="-25000" dirty="0"/>
              <a:t>0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838700" y="4038600"/>
            <a:ext cx="459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GB" sz="2800" dirty="0"/>
              <a:t>Absorbance: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sz="2800" dirty="0" smtClean="0"/>
              <a:t>		A </a:t>
            </a:r>
            <a:r>
              <a:rPr lang="en-GB" sz="2800" dirty="0"/>
              <a:t>= -</a:t>
            </a:r>
            <a:r>
              <a:rPr lang="en-GB" sz="2800" dirty="0" smtClean="0"/>
              <a:t>log </a:t>
            </a:r>
            <a:r>
              <a:rPr lang="en-GB" sz="2800" dirty="0"/>
              <a:t>T = </a:t>
            </a:r>
            <a:r>
              <a:rPr lang="en-GB" sz="2800" dirty="0" smtClean="0"/>
              <a:t>log </a:t>
            </a:r>
            <a:r>
              <a:rPr lang="en-GB" sz="2800" dirty="0"/>
              <a:t>P</a:t>
            </a:r>
            <a:r>
              <a:rPr lang="en-GB" sz="2800" baseline="-25000" dirty="0"/>
              <a:t>0</a:t>
            </a:r>
            <a:r>
              <a:rPr lang="en-GB" sz="2800" dirty="0"/>
              <a:t>/P</a:t>
            </a:r>
          </a:p>
        </p:txBody>
      </p:sp>
      <p:pic>
        <p:nvPicPr>
          <p:cNvPr id="21" name="Picture 5" descr="C:\Fred\Academic\Electronic Spectroscopy\Figures\transmittan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5584825"/>
            <a:ext cx="6629400" cy="1066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893741" y="1193800"/>
            <a:ext cx="5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96938" y="3512024"/>
            <a:ext cx="2443163" cy="920753"/>
            <a:chOff x="3885" y="696"/>
            <a:chExt cx="1539" cy="580"/>
          </a:xfrm>
        </p:grpSpPr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888" y="696"/>
              <a:ext cx="624" cy="576"/>
            </a:xfrm>
            <a:prstGeom prst="rightArrow">
              <a:avLst>
                <a:gd name="adj1" fmla="val 50000"/>
                <a:gd name="adj2" fmla="val 2708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4944" y="804"/>
              <a:ext cx="480" cy="36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885" y="830"/>
              <a:ext cx="2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/>
                <a:t>P</a:t>
              </a:r>
              <a:r>
                <a:rPr lang="en-US" sz="2400" b="1" baseline="-25000" dirty="0"/>
                <a:t>0</a:t>
              </a:r>
            </a:p>
            <a:p>
              <a:pPr algn="l"/>
              <a:endParaRPr lang="en-US" sz="2400" b="1" baseline="-25000" dirty="0"/>
            </a:p>
          </p:txBody>
        </p:sp>
      </p:grpSp>
      <p:sp>
        <p:nvSpPr>
          <p:cNvPr id="26" name="Cube 25"/>
          <p:cNvSpPr/>
          <p:nvPr/>
        </p:nvSpPr>
        <p:spPr>
          <a:xfrm>
            <a:off x="1930402" y="3377216"/>
            <a:ext cx="536473" cy="134864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35228" y="2911637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752954" y="4298950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in)</a:t>
            </a:r>
            <a:endParaRPr lang="en-US" dirty="0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92384" y="3734419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P</a:t>
            </a:r>
            <a:endParaRPr lang="en-US" sz="2400" b="1" baseline="-25000" dirty="0"/>
          </a:p>
          <a:p>
            <a:pPr algn="l"/>
            <a:endParaRPr lang="en-US" sz="2400" b="1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2448404" y="4321141"/>
            <a:ext cx="13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out)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53803" y="2275443"/>
            <a:ext cx="576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don’t measure absorbance. We measure transmittance.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38150" y="990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dirty="0"/>
              <a:t>The Beer-Lambert </a:t>
            </a:r>
            <a:r>
              <a:rPr lang="en-GB" sz="2800" dirty="0" smtClean="0"/>
              <a:t>Law (</a:t>
            </a:r>
            <a:r>
              <a:rPr lang="en-GB" sz="2800" dirty="0" smtClean="0">
                <a:latin typeface="Symbol" pitchFamily="18" charset="2"/>
              </a:rPr>
              <a:t>l</a:t>
            </a:r>
            <a:r>
              <a:rPr lang="en-GB" sz="2800" dirty="0" smtClean="0"/>
              <a:t> specific):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09550" y="2679700"/>
            <a:ext cx="4616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000"/>
              </a:spcAft>
            </a:pPr>
            <a:r>
              <a:rPr lang="en-US" dirty="0" smtClean="0"/>
              <a:t>A  =  absorbance (</a:t>
            </a:r>
            <a:r>
              <a:rPr lang="en-US" dirty="0" err="1" smtClean="0"/>
              <a:t>unitless</a:t>
            </a:r>
            <a:r>
              <a:rPr lang="en-US" dirty="0" smtClean="0"/>
              <a:t>, A = </a:t>
            </a:r>
            <a:r>
              <a:rPr lang="en-GB" dirty="0" smtClean="0"/>
              <a:t>log</a:t>
            </a:r>
            <a:r>
              <a:rPr lang="en-GB" baseline="-25000" dirty="0" smtClean="0"/>
              <a:t>10</a:t>
            </a:r>
            <a:r>
              <a:rPr lang="en-GB" dirty="0" smtClean="0"/>
              <a:t> P</a:t>
            </a:r>
            <a:r>
              <a:rPr lang="en-GB" baseline="-25000" dirty="0" smtClean="0"/>
              <a:t>0</a:t>
            </a:r>
            <a:r>
              <a:rPr lang="en-GB" dirty="0" smtClean="0"/>
              <a:t>/P)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spcAft>
                <a:spcPts val="1000"/>
              </a:spcAft>
            </a:pPr>
            <a:r>
              <a:rPr lang="en-US" b="1" dirty="0">
                <a:latin typeface="Symbol" pitchFamily="18" charset="2"/>
              </a:rPr>
              <a:t>e</a:t>
            </a:r>
            <a:r>
              <a:rPr lang="en-US" dirty="0"/>
              <a:t> </a:t>
            </a:r>
            <a:r>
              <a:rPr lang="en-US" dirty="0" smtClean="0"/>
              <a:t> =  molar </a:t>
            </a:r>
            <a:r>
              <a:rPr lang="en-US" dirty="0" err="1" smtClean="0"/>
              <a:t>absorptivity</a:t>
            </a:r>
            <a:r>
              <a:rPr lang="en-US" dirty="0" smtClean="0"/>
              <a:t> (L mol</a:t>
            </a:r>
            <a:r>
              <a:rPr lang="en-US" baseline="30000" dirty="0" smtClean="0"/>
              <a:t>-1</a:t>
            </a:r>
            <a:r>
              <a:rPr lang="en-US" dirty="0" smtClean="0"/>
              <a:t>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/>
          </a:p>
          <a:p>
            <a:pPr marL="742950" lvl="1" indent="-285750">
              <a:spcAft>
                <a:spcPts val="1000"/>
              </a:spcAft>
            </a:pPr>
            <a:r>
              <a:rPr lang="en-US" dirty="0" smtClean="0">
                <a:latin typeface="Vivaldi" pitchFamily="66" charset="0"/>
              </a:rPr>
              <a:t>l </a:t>
            </a:r>
            <a:r>
              <a:rPr lang="en-US" dirty="0" smtClean="0"/>
              <a:t>  =  path </a:t>
            </a:r>
            <a:r>
              <a:rPr lang="en-US" dirty="0"/>
              <a:t>length of the sample </a:t>
            </a:r>
            <a:r>
              <a:rPr lang="en-US" dirty="0" smtClean="0"/>
              <a:t>(cm)</a:t>
            </a:r>
            <a:endParaRPr lang="en-US" dirty="0"/>
          </a:p>
          <a:p>
            <a:pPr marL="742950" lvl="1" indent="-285750" algn="l" eaLnBrk="1" hangingPunct="1">
              <a:spcAft>
                <a:spcPts val="1000"/>
              </a:spcAft>
            </a:pPr>
            <a:r>
              <a:rPr lang="en-US" dirty="0"/>
              <a:t>c </a:t>
            </a:r>
            <a:r>
              <a:rPr lang="en-US" dirty="0" smtClean="0"/>
              <a:t> =  </a:t>
            </a:r>
            <a:r>
              <a:rPr lang="en-US" dirty="0"/>
              <a:t>concentration </a:t>
            </a:r>
            <a:r>
              <a:rPr lang="en-US" dirty="0" smtClean="0"/>
              <a:t>(mol/L or M)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Beer’s Law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53038" y="2557460"/>
            <a:ext cx="2443163" cy="920753"/>
            <a:chOff x="3885" y="696"/>
            <a:chExt cx="1539" cy="58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888" y="696"/>
              <a:ext cx="624" cy="576"/>
            </a:xfrm>
            <a:prstGeom prst="rightArrow">
              <a:avLst>
                <a:gd name="adj1" fmla="val 50000"/>
                <a:gd name="adj2" fmla="val 2708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944" y="804"/>
              <a:ext cx="480" cy="36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885" y="830"/>
              <a:ext cx="2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/>
                <a:t>P</a:t>
              </a:r>
              <a:r>
                <a:rPr lang="en-US" sz="2400" b="1" baseline="-25000" dirty="0"/>
                <a:t>0</a:t>
              </a:r>
            </a:p>
            <a:p>
              <a:pPr algn="l"/>
              <a:endParaRPr lang="en-US" sz="2400" b="1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2698" y="4812725"/>
            <a:ext cx="243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Concentration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0800000">
            <a:off x="3874244" y="485266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9898" y="4812725"/>
            <a:ext cx="203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Absorbance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6566644" y="486536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0599" y="1566118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ahoma" pitchFamily="34" charset="0"/>
              </a:rPr>
              <a:t>A = </a:t>
            </a:r>
            <a:r>
              <a:rPr lang="en-US" sz="4000" dirty="0" smtClean="0">
                <a:latin typeface="Symbol" pitchFamily="18" charset="2"/>
              </a:rPr>
              <a:t>e</a:t>
            </a:r>
            <a:r>
              <a:rPr lang="en-US" sz="4000" dirty="0" smtClean="0">
                <a:latin typeface="Tahoma" pitchFamily="34" charset="0"/>
              </a:rPr>
              <a:t> c </a:t>
            </a:r>
            <a:r>
              <a:rPr lang="en-US" sz="4000" b="1" dirty="0" smtClean="0">
                <a:latin typeface="Vivaldi" pitchFamily="66" charset="0"/>
              </a:rPr>
              <a:t>l</a:t>
            </a:r>
            <a:r>
              <a:rPr lang="en-US" sz="4000" dirty="0" smtClean="0">
                <a:latin typeface="Tahoma" pitchFamily="34" charset="0"/>
              </a:rPr>
              <a:t> 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2698" y="5485825"/>
            <a:ext cx="243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Path length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0800000">
            <a:off x="3874244" y="552576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9898" y="5485825"/>
            <a:ext cx="203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Absorbance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0800000">
            <a:off x="6566644" y="553846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2698" y="6171625"/>
            <a:ext cx="243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Molar Abs.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3874244" y="621156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9898" y="6171625"/>
            <a:ext cx="203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Absorbance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6566644" y="622426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Cube 30"/>
          <p:cNvSpPr/>
          <p:nvPr/>
        </p:nvSpPr>
        <p:spPr>
          <a:xfrm>
            <a:off x="6286502" y="2422652"/>
            <a:ext cx="536473" cy="134864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91328" y="1957073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109054" y="3344386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in)</a:t>
            </a:r>
            <a:endParaRPr lang="en-US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948484" y="2779855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P</a:t>
            </a:r>
            <a:endParaRPr lang="en-US" sz="2400" b="1" baseline="-25000" dirty="0"/>
          </a:p>
          <a:p>
            <a:pPr algn="l"/>
            <a:endParaRPr lang="en-US" sz="2400" b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6804504" y="3366577"/>
            <a:ext cx="13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out)</a:t>
            </a:r>
            <a:endParaRPr lang="en-US" dirty="0"/>
          </a:p>
        </p:txBody>
      </p:sp>
      <p:sp>
        <p:nvSpPr>
          <p:cNvPr id="36" name="Left Brace 35"/>
          <p:cNvSpPr/>
          <p:nvPr/>
        </p:nvSpPr>
        <p:spPr>
          <a:xfrm rot="16200000">
            <a:off x="6341667" y="3737371"/>
            <a:ext cx="257175" cy="369095"/>
          </a:xfrm>
          <a:prstGeom prst="leftBrace">
            <a:avLst>
              <a:gd name="adj1" fmla="val 2314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98912" y="396823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ivaldi" pitchFamily="66" charset="0"/>
              </a:rPr>
              <a:t>l</a:t>
            </a:r>
            <a:r>
              <a:rPr lang="en-US" dirty="0" smtClean="0"/>
              <a:t>  in cm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/>
      <p:bldP spid="26" grpId="0" animBg="1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275" y="1274714"/>
            <a:ext cx="2227226" cy="25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/>
          <p:nvPr/>
        </p:nvGrpSpPr>
        <p:grpSpPr>
          <a:xfrm>
            <a:off x="4393148" y="2048235"/>
            <a:ext cx="2720772" cy="1450334"/>
            <a:chOff x="1536903" y="1651942"/>
            <a:chExt cx="2720772" cy="1450334"/>
          </a:xfrm>
        </p:grpSpPr>
        <p:sp>
          <p:nvSpPr>
            <p:cNvPr id="10" name="Cube 9"/>
            <p:cNvSpPr/>
            <p:nvPr/>
          </p:nvSpPr>
          <p:spPr>
            <a:xfrm>
              <a:off x="2032530" y="2018395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6903" y="2702166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1903" y="1651942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13" name="Cube 12"/>
            <p:cNvSpPr/>
            <p:nvPr/>
          </p:nvSpPr>
          <p:spPr>
            <a:xfrm>
              <a:off x="3232150" y="2058824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97"/>
            <p:cNvSpPr>
              <a:spLocks noChangeAspect="1"/>
            </p:cNvSpPr>
            <p:nvPr/>
          </p:nvSpPr>
          <p:spPr bwMode="auto">
            <a:xfrm rot="324265" flipH="1">
              <a:off x="2342438" y="23505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207" y="4657334"/>
            <a:ext cx="1699532" cy="16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34434" y="4266180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UV-Vis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5873" y="5212080"/>
            <a:ext cx="287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Unpolarized</a:t>
            </a:r>
            <a:r>
              <a:rPr lang="en-US" sz="2800" dirty="0" smtClean="0"/>
              <a:t> Light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.bp.blogspot.com/-YAwppUdS15Q/T56llJPdKOI/AAAAAAAAAII/FbM0t06kYpA/s1600/pol+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240" y="1056041"/>
            <a:ext cx="6260301" cy="2719123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1" y="3914187"/>
            <a:ext cx="4781911" cy="26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AutoShape 7" descr="data:image/jpeg;base64,/9j/4AAQSkZJRgABAQAAAQABAAD/2wCEAAkGBhQSEBUUEhQUFRUUFBUUFBQVFRQVFRUVFRUVFBUVFRQXHCYeFxkkGRQUHy8gJCcpLCwsFR4xNTAqNSYsLCkBCQoKDgwOGg8PGiwkHyUsLCksLCwtLCwvMCwqLCkvLDQsKSwsKSkuKSksLC4sKSwsKSwpLCwsLCwsKSwsLCwsKf/AABEIAKYBLwMBIgACEQEDEQH/xAAcAAAABwEBAAAAAAAAAAAAAAAAAQMFBgcIAgT/xABUEAABAwICBgIJDQ4EBgMAAAABAAIDBBESIQUGBzFBUWFxCBMigZGTsbPRFCMyQlJUcnOSobLB0iQlNDVDRFNidIKDwsPwM6KjtBUXY2TT4Rbj8f/EABoBAAIDAQEAAAAAAAAAAAAAAAEDAAIEBQb/xAAzEQACAQIEAwYGAgIDAQAAAAAAAQIDEQQSITETQVEiMlJxofAUM4GRsdFh4SNCYsHxFf/aAAwDAQACEQMRAD8AvGyCJBVIGgiQUuQNEgiug2QNBBBG5AI0V0ahAIIIIkAgggoQJBBBVZAIIrorqrdglAdkl+GUvxDvOFezsat9d1U3lnXi7JH8LpfiHecK9vY1b67qpvLOi+6Bl4rl7w0EkgAAkk7gBmSUdk1a2PtQVR5U0/mnJN2VIRW7d6ZryI4JpGg2D7sYHdIac7ddkm3b5T8aaf5UZ+tUiUSblCXozbzScYKkd6I/zpVu3Wh4xVI/ciP9RUOjRyIhfbduFB7moH8Nn1PSzNtWjz+nH8L0OWfrrppQ4aIaCG2bR3u5R/BelW7YdGn8s8dcMv1NWeSVzORwvbpU4aIaQg2qaMfuqmj4bZGfSaF2/afo0G3qtmXJshHhDSCsykoB6HCQdDTjdpWjT+dx98SDytSjdomjj+eQ99xHlCzTjXN1OCgGnG696PO6sp/GtHlK9VJrNSSuDYqmB7jua2WMuPU0G5WWcSNrjfLfwI3g8wqPDohrhFZN2rdY6Wjp5Hm7nwRPcebnRtJPhunJYpJJtBPFpjWmlpSBUTxxki4a490RzwjO3Smz/mZo333H4H/ZVIbSakv0pVYje0mEdDWtAA6lGLrqJNgbNMDaTo733F/m9CMbRtHe+4fCfQszkoro5SXNODaFo/35B8uy6Gv2j/flP4xqzDjRtBO66mUlzUA14oPflN45npSg1yofflN4+P7Sy6+Nw3gi+64I8q7ipnu9ix7uprj5FLEuaiGttH77pvHxfaXQ1opPfVP46L7SzPHq9VO9jTznqif6EsNT607qWfxTvQq3S5oOppVusdKd1TAf40f2l3/x2n/Tw+Nj9KzC/U2u40lR4p3oXiqNXqlns6eYdcT/AEKZl1RDVo0zAfy0XjGeldDSkJ/Kx/Lb6VktsRaACLHkRbyoW6B4FewLmtxXRnc9nym+ldCob7pvhCyMB1eBdAqZQXNcdsbzHhXSyOHldsmcNxI6iVOGTMTXskvwyl+Id5wr2djVvruqm8s6rXW3S8szYGyvL+1Me1jnEl2EuDsJJzIBvbrtwVldjVvruqm8s6pNWiEvBMmuzraNq/2ab6Dk9pg1+dbRdZ+zyfO2yycyIzA7erS2d7O4K2g7bI0F5le0OxSCwbhABDTYj2XI59CqwrQGxma2imANLvXpcVsNh3f6xGds8l0IaC6qut7DXU7Eoy4ljmNBJIBMhsOAvfPrXndsOGVnsG65vJmedlaGkdMRQNaZHWDn4BlfurE2PLIFFBpSGRwAcCSHFoPENtiLedri5T88rXyr7GfhvlJ/cqw7Dj7tvynj+VEdhrvdt8Y77CuFjgRcG48KNV4v/FfYtwn4n9ynIthxxDG7ueOGQYt3AOZZc1+w/d2lzybnFjfHa2WG2FvK91cqFkOJr3UHhvxP39ChajYnM0XLgBzMkY8oSR2J1PDP9+L0q/HQguDuQIHftn15fOumsAVuLHwr1/ZXhzv336fooSXY/Ujg7LeQ6LL/ADIzsdqBbGS1twC4mIgC+Z9mL9SvnCN/zriSIGxyNifnFvD/AHxU4kfCvX9kcKiWkvx+jP2sWzF1LSvn7cXhmE27XYFpc1l8YeQMzu6FBwtIbUYQNEVVuIYf9WP0LOLQlTs9h1PNbtGndSz97aT9mh821PN0y6jfiyj/AGaL6AT5ZcapB5mOM868aCqJdKVXa4ZX3mdYtY4g5DcbWS2rWzOqfUxeqIgyLtjTIJHtBLL90AwOxG4yy5rnX/WaqZpGpiZPK1jJSGtDjYCwNh4U3alV0j9KUmN73fdEfsnE+2HNdOGfTYErFyT7J6Fw7mBrd2YMhtvv7J/G48C88uyrR0YvI1oHNz3D5gQpPpLSrsRjisCAMchFw2+4AcXeRQbTUkzXSSY+5Y4NxE3kJIB3n2I6rBa4qUlq7IxynCM8sbt+bse6LVqhjPrNM1363agB14pSSV76dmEWbFGDzIJP+UNCGrUplgDnEk3Iud+RTt2sAIyw1Jvtq5gljq6bUdPf8jRVxTSWF4rtuW4o2kDdmCQV4H0VafYzxtHQJW/RIXsbrI31wZl0ZsGiMlzrbw3g42tu79rGzpoqp7dBHLa2NjXYTvFxuKvwqUdMqFOviXrmZFZtCV53VLO/20+Uon6v1eH/ABu6tvxusHcDhLMx0X76mpYBvXoe+LBis3lbiM7ISnTh/qi9JYirft7Fa/8AxzSI/OY/8/oSo0dpJgJ9URkD9ab6lM5aYuLcyG2JOE2N8rX6N+XTmkNKSmOMuaCXZW3cxvCaoQemVGd4mulfMRx2j6p7T6oZTy5XsRjuLXFsTL59ab6jZ/SyAF0JZcXvDIQDcn2rsuG4KSx17u3MbiEjS3urMLS15GK2eVrW8KdnQ8xb+96rwqe6jb09P6GPGYiDs2n6+pBKfY7Tyf4cpPMF5a4dbcJSx2Gs92fGH7CkGlKvtRa5gzNziBsRuGTtwv4E+ataxtqWDMEm9nDIOANjlwItu76lRTppSsmvI2YatCvpdp+f4K91j2QU9PSTzMfMXRROe0OezD3IucVmXPUFUVlp3Xz8WVf7PL9ErMZCzXujo2s7DZp78n1O8oVr9jXvruqm8s6qzWBvcxH4fzYVaHY3xgmuvfdTbiRxn5LNX7rGovFzrbzbrTFrh2uWhqI3Stja+ItMhu5rAbC5snhtKwe1b12BPhKgG0/XuOCN1MGCVz292D7FouDmBvzC5ybbsi6SIJS6l0J3VE9RzMUYYz5br2U20JrdRaOpREyUNs5xwAGaS5JN3OBDVTelNZZphYuIbwaO5aOpoyCa2uPE3W+CktW/fp+ASsy4tIbXoXmzojMAcTMbWNDXWIxWF75FNc+2OVry+OGMOOWJ13G3Lhkq0L0nLJuVuEm7u/3Bm5E8qdtdeScLmNvn3LG9XHqTbNta0ifzl46rDyBQ0uRK+VAuSl20vSB/OpflFJHaFX++pvlu9KjV0LqZY9AXZKGbSdIDdVTd95PlXsptrmkWH8Ic74VneUKF3QUyroG7LV0dt5qW2E0ccg6sJ/y5fMpzq7tjopjZ94HOOd7Fl+eIbvAs5lAOUy80C5qDaRUtk0NVOY4OaY22c0gg+uM5LN4KddXNdpacGN/rkLxhkidm1zepezT+gYxG2ppXYoXnum+2hd7lx4g81XPZ5ZBUNLovvUI/euj/AGeP6KflH9nx+9dH+zs8ikKwz7zIU7rXqDBU1s8o0jTRve+5iks1zDYDC67r3y5JLVvZRVQVtNOHwSxMmY9z45L2a11ybEC/eUQ2kfjar+N/kahqBpB7NJUrWPc0OqImuDXEBwLwCCBkQtkFKy1I7GhX0wD39Li49+ybKzVqKRxc5tybXzte25PVR7M97yJkq9Iy43tiF8IFgBcm+7LiL7+S6NO7W/LmeexEuHNuzvd7b9RwoaBsTA1gsBwXpwLz6Nnc9l3izgSCCLEWNty9RVZ3UmmWp5ZwUlz6jLUauMc4nPMk2ytc8bW3pzpqcMYGjcBYd5Rqi1okklfEHRtPbJWNeWl4GB7mhpaHDurN58FJ6UHA3E7EQAHOthxEbzhvl1IcbPePQa8M6dpPnt5AkjxCybDog39m+2QIJFrcr71766Usie5uZax7hfmGkhVNpDXGvpnRiSugeXCN+GOFj2nEGuw4mtFt9r3Vo086u0nbqVSknaMrX6FtBmXPgkqmnuMsj3vrXojOXDju3b0xa0aSkpqZ0uMXxNbm1tm4ngXHPI8d/QrRbuIdNNWPUykdiu57jnf2LdwbYC4z35r1vbla17778rZ/30pj1d1iNRJJwYD3IOG4u84Rcb+5LfB3y/4M729KtJu+ot0lDYbK6nxcLAb7hpBsQdx6SCkoaVzMwc25sya2xGe4f3mm/XTTskHaxG9jMQeSXGMexdE0Wx5HJ7jYcugrxak6xvqnTte7F2pwAcAwBxLpRcFgAIwtZzzv0K6ndZWBUXFcVcv/AAkddplldRyx4ZGiVj43GwLmnMOy55FVjV7NoWusKiQbiMcViQRcbjvsrJnkFHQ1dRG1pkYXvAdctvZvC/TwVS6R2n1cxOIQgEWs1mQytcXJsbcVxZ08QpNRlpdnqqdSlKKk1ukyL7QtFsp3QxslEpAkc42w4SXAYSP3b99TzsbHZ11yBlTeWdQTX3ShqGU0jmMa7DKw4BbFZ4OI9PdW7ynfY2767qpvLOhUco0u3v8A2R2vpsXc5+RsRks2a6P+6Klzsz24tz6Dby3WkSAs9bVI2trKrDaxla7L9ZrXH5yVioyzSuWWzIG+Vc9sSbggAuohYoX5LkuRIWTAHJQXWFDChYhxZAldWREI2AchGEdkAFLBAUAusKMNUsC5yVItS9PiGQxzZwSjBIN+R425jeo84IRGxVJwzKxaLszTurOmoKehgjxlwZGGhwacxc2PgsnSbW6mbvkGe4WOagOoehZKmjZhkGECxvkR0DqUifs7DicUxLcsItmDxu7iuNKTzO5qyU+ZUG0wffaq+MH0GLyaj/jOj/aYfONXv2mD771Q5yDzbOfQvPq5AItLUjGvDx6pgs8Bw/KNyIdmD4etdmGiSMbRpSshzDuix8oPl8Kb305xXaSDmMgNxtle45J6eLjvKD62azyUhPDPK8YfdpZcH/EafZZHo6RZaaLb0RzsXRWZS93JLTx2GaVKadWdMiqpxKDcFzwDhwEhriAS25sbDmnW6kr31M8UoqyGqbRRLiRI9udwA2Igd8tunKCOwAvfmeZTBR6zh3bXPkja2KeWHDhOImPd3V+PUnnR1cJomSN3PaHDqKmZO6XLcu1K13K/1FKmEOY5pGTgQeoixUHZsjo+2BxEpwkEAvOHI7jn0BTqSQNBJ3AXPeXAr2YSTYWBObvm3b0VNxDCjKesXb6nbQvBpzQ7KmExSXLSQct92kOB8IXvBXj0ppAQsxH3TW8Ta5tfLkrQTckluZZyUY3Y2aD1ZZTXDHOIJBOK3AW336B4E9FIzzujfE1+D1zHYNNyMIJv0i1s+kBLlWfUW223mvddfIj+suq0VXh7a2+C+GxNxe19xHIeBJ6u6rxUmPtTbY7XzNza9t5PM+FLay6ZkgwdqYJHOdbCThvcG1ncDdO7nAgEcRmDmQ4ZEKyqK+XmTLPh5k+ze2/ly+o0a3ZaIrelh/kCz6AtBa4/iarPMO+mxv1LPzGk3Nt2/v7lmfPzZ3KStCPkhDWkfc9L/H+kxWL2N2+u6qbyzqu9ah9zUv8AH+m1WJ2N2+u6qbyzrDi/ly98zSi7SFRW2vRro6kPw2jljZhI3Yo7tdfpzb4Qr0UO2lassq6GSxHbGWfHf3QyczvjhzAXLw7cZqTWg1bNGbQEZYlJGYTa27eugF34oSxENXWFLdrXNkxRK3EsKBC7K4JVspW5zZDCjujKmUlxIo2opUGFUe5YUAXS5C6CtYBy4ZLloXbly1BoKNCbF3fcJ+Ge8rBxKAbGoC2gLj7aQgd4D0qf3Xn6vffmPkZy2om2l6o8Q9pHi2Jp1OkvpKkJ99Qedap3te0DE0TVVndtfO1l8WVsHuepqgGp34wpP2qDzrF1ac1NJimaxcMlDdN6DfO6RszQWEZP5c28xfoyupmuHxA7+Vj1FXd000SSumiMauaLbSwCJl8IJOZubuNzn1p0MiQlaI34HXzzY47nDiL8wiqHBrbrampu6OBOM6bakQvSOzOJ8sjxPUMEr3SOa13c4nm7rZblMND0TaeCOFl8MbAxtzc2AsLnmos3WqYvmBELWxd0ZHF2GKN9xA6QXu7GQfY+x4p50bpNz4mGUBslrSNabtDwSHAHlcFNcc2gqUpxV2PE5xNI5ghRtmrDQQem9rfPiv1cE4VWkgxjne5aTnuyBOdlGKbW2TuXOnp3McQLiCqbe5IAa5wtmWuGdtxS5UYf7pMdQxWIhfhSavvYnbZMl5NJRdsZa5BBBBG8EcQkJKwXSZrU+NNp3RinLMsr2E6agIlD3Pc8ji7f4S45ZlOpnTWaxcGuTJRctykIqHdF6/EQcL3Nva9gDu6bi28+FIUMOAl1yS7M5WGXIXO9JPrl79BQmV4PtRme9w8PkKXOMYLO90vf/RpoqU2qa2bEtoUWDQk45Rsv1mRl/nKztdaO2qG2iKnqj89Gs4hc+Ox6J7g1tH3LR9IqPO2+pWB2OJzruqm/rqBa4j7kofgVH+4cFPOxy313VTf11ixnype+Y2G5dYfbgm3WGJ2DGw5Y2uNt4LTf59y9xdzK8tbpeOEN7abMke2K53BzwcPhtbwLlYWqm+FLZ/kc4tdpFEa76GZd8zW4cTiTlburnhuz6OIUKBWi9dNUG1NG+Nxs5p7ZTvtbuvcutwdu6Dms8VVM5jy1wIc0kOB3gjeF28JUunF7oTVjrdCeNc3R2ROW4Sckrko0V0QARoWQKhDiVcMXUq4Yky7xdbCzV0uAjV1sAMldQtu4DpXBTpqzo109SxjQTc8M8t5+a6rN2V2GKuzRez2l7Xo2BvEguP7zipICmLVGox0cTmjKzwOpssjR8zU9C/8AZXm6jeZmpoqTblU+sxN/7h/fwxi1/lqs9Vn/AHdSnlUwedYpbto0oXVvaLZREvvzMjWeQNAUL0C+1XAeU8R8EjV1sMuxERLma+uk2sOIm+Vt3TzuvIytF8zkujXhaXTfQzLFU+ovV0jZGlrxcfODwIPAqH6ep5YvZEuZua8bj0O5O8qlPqzpRSTtc0h1iCLEHMEdSbTcqbuhNWdGsrMo6r1XDpJJRMWuubCziSHXJaCBa2ZydzUl0TL2qFrLk4Ra5Nyeknmn7TGqQN3QOt+oT5Cd/UVD6+nliJDgTblfyLfTqwv0ZhqU5yW90h5q6sPY5t8nAg9RyTI7QbA0MFQ4tbazcDwDhLnN3m297+rEbLwHShCH/FhY778Mxa+W/LPj8yZJRluLgpQ2JWdJdPBcHSSiza9ztwJ6gSuJK8g55dG5MUkL4LJS7SfSknaS6VFnaTKdNGaLmmIs1wB6CSR0N49e5LdRLcsqDeiHqikdK8Nb3zy/9qytHUzYYwwcN56VF9A0TaduY7rgOXSTxcnU6TCyVVOrtsPp1IYd6asa9rM/3pnHMxD/AFWLPQV27TtIYtGyN5uj840/UqSaUiUHCyZ0KFXipyFtdB9yaP8Ai6n/AHL1OOx0dnW9VP8A11Cddx9yaO+Kqf8AdSqbdjmc63qp/wCuubjPky98zdT3RcpZdQHbY+2jMt/qiL5g8/UrCKrnbkfva3pqI/oSLh4df5o+Zpk+yQyi211DaE0z42SPwGNsznG4aRa7m27pwHG6lGldn/8AxHRVLVxNaKs08bpABYT9zx/6mV78d3K1NaPonSyMjYLue5rGj9ZxsPKtcaE0eIKaGFu6KKOMdOFoF/mXo4xSldbmSTsrGTJ6cscWuBBBIIIIIIyIIO4rzuWltd9nUdZeWINZUWzJHcy24P5Hk7w34Z+1n0K+lndHIxzHDMtcLW+Cdzm8iMlpjO7sylhnKK6CAKaAC6DTyXC92jTe474+v6kG7EG+VFFvSlTvPWUlGc0ue4VsKkoIgUYVlsBgVlanwjR+i6iuflLMDTUoO+7vZvHUOP6p5qOakaourJruOCCIdsmlOTWRtzcb87A2Xq141pbVytZCMFLTt7XTs3dzxe4e6da/VbpWepLM8q+oyKtqXNsyd96aX4MnnpVKsaiWzE/emm+DJ56VSsBcOt8yQ9JWRnba5+N5+qPzbVGNFn1+L4xn0gpNtf8AxvP1ReaaorQuAka43sHAm3IEXsutQdoR8kJnzNJUsj5BibuvldetlLKfc+E+hQWLa1SMaGtE9gLD1qPh/ESjdtdONzJ/Fxf+RdiVaPJo4Cw076xZY2jaR7XguwkWO6/1hONZAXMIFgTuJ4KrWbdYR+SmP7sQ/nXcm3uHhTzfKj9Kxzk3K+h0aUFGm4NMnQ0JJxe3wFeul0SBcSYXg23jdv5quP8AnvH72l8ZGPqRt27s96vPXM37CM6kpKzDToU4SzJNMl+ntRI6gABxbhvYOu8C/uSTiHhsorVbI3+0e0/vHyOH1pF+3YcKQ+P/APrSTtuh96Dx5/8AGqqc1zGunDwkq0FoSqpKUQxNYXB5cXuLTkTcgi+/hfoTdrFqK+rqe2vswFrW2DhwvxtfimF+3WQexo2H+M6/0E31O3ua/wCCRjrlf9lBSak3cpKksqsic6N2e08WdwTzILj8+XzKV01K1hAYCAN9sNnZHNxOZt0c1SR26zH82i8ZJ6F7IdvE5FhTwD956pUWazzF6OeN80V9Cwa6laXuPbDm5xyaLZk8V430o927wKvJNrczr+sQg9ctvpLyybVZ/wBDB/q/bXShiYJWucmWDqtt2Q+bRnltKW3uHOZY9ThcKrwn/Tmu0tVF2t8cTRcOu0SXBHwnkfMo+EjEVFOV0dDDU3ThaR7Neh9x6N+IqP8AdzKZdjsM63qp/wCuofr6PuTRn7PP/u5VMOx231vVT/11yMb8mXvmdCn3kXOq525Ovo+Mf9w3zcisUu6FH9ZtGsqH0zJG4miV0mE7iWxuDbjiLuBt0LhYeVqqZpkuyyAbINQn4xWztwtAPaGne4uFu224CxNud78Be8mDIdSbiQ1pJIAAzJsAAOJPAIzrBDYFrw+4BGDugQd1juXoMM5VJNpGCpJJXY4qN6x6oU9TB2ucGRtzgc43fFf9G+2IDoJKXl1l9yAOk5ryTaVc/e76l0lhZS7xkniUl2Nyk9a9ls9KS6P12PgR7IdYUKkhLTZwIPIhabdVHoKYNMasU0/s4wDzblmmfD1I7a/kMMVCXfVvwZ/IS1LLheD4eoqzK/ZfHn2t9uhM1RsxkHsXg94elKlmXei/tf8AFzQnGW0l9/2Qeq3nrPlSLQpwzZnMfZODf3SU5UWy1nt5HHoAaweUlJbbekW/oy+iWrX3RXbGk7lKNV9Rpqp47khvEnIAKwdF6lU0NiWg/wB8SfqspPBVtY0NYA0DgAtMMPVlvovUz1MTCHd1foJaS0PHR6GqYY+NPJiNvZHAVQCvLWvSF6GoHOGQf5SqMS69JUrJEw9SU7ykaI2XH7003VL5+VS66huy4n/hNP8AxfPyKXC683Xf+SR0kuyig9tOi5GaVdI5pEcrI3Md7U4WBjhfdcFu7pChAWuKmAOFnAEciAR4CvC7RjBuZGOprR9SasbkSjl2KKF+ZlkBdBh4A+Bag9QDkPAEYo0f/oPw+v8ARfgrqZgFO/g13ySlWUMp3RyH9x3oWmxSdJ8KMUvSfCrfHvw+v9E4C6ma4tF1H6GXxT/QvQzQdQfzefxUnoWjfUvSi9SBH46Xh9ScGPUz0zVyq97VHipPQlRqrVH82n8W70K//UQRiiCPx0/CTgx6lBjU6sP5tN8i3lXTtRatwsaWQ/JB8N1fgowuxSBRYyfRE4UepnR2zOvv3NO8jhd0Y8rl2zZlpH3ufGQj+daKFKOS69Tjkj8VN8kDJHqZ/j2Y6RP5AeNh+2lxsn0ifyTO/NF9pX4IBySjIwrLET6Iq4xKEZsf0h7iIdczPqXpp9i9c4gOMDRxJlJt3mtN1e4YjATfiJi8qM47bdCikNBTtdiEVK5uIi2ImVznG3C7ick7djwM63qp/wCukuyQ/C6X4h3nClex231vVT/10vFO+Hd/4/Jen3kXIQeage1bSklPBE6N7mPc9zQ5psQMIJseGQ+dT2wVZ7bv8Cm+Nf8AQC4uFV68ffI1VH2WV7pTXCrqIxHNPI9g9qSAD8KwGI9d1Ymg6l3aIw0E2jZuBPtQqisro1Wmjip2YnMu5jSfXGCwwiw3/wB3XsMFZNnHxXdRKtWNFsljc6Vrrh1gCXNysDuFr7z4F1rFosRhhhY8kkghuJ2VsjxsldE6yU7QQ6WJufGSPlzxL1T62UoP+NCeqWL63Jsqk1UuthCUXD+SKiCf9DL8h3oUr0foOJ0LO2MOItBcCXAh1sxa+S4GuNL+mgHXPD9pLN1soyPwqmH8eL7SFSvNroXp0436kV0/oeVs7hBDI5lm2IDiLkZgHrXn0Zomd00YkhlDC4B5LSAG8bngpdJrhSD86pvHRfaSH/zWkuPuylH8aL7SusTPLYq6cc3MVOhaZzpIww42NBOcnthdpaSbH/0odFo2fjBID8EqWy690AH4bTA8B26P7SY5teKT37B49n2kKFWet39yVopWyo9WrmhLmQ1EbsgMAddvusW45nIIaw6Ka2na+KLBJjsWteX2BDt5vbgN3NeKDXqjvZ1ZBhO/1xrv5glNL66Ub4w2OqgtixEBzW5557+ZJ76XxKvxGr7I1QjwL21IXrHK5tPK14IvG/f1FVaFaGtemKeWneGzxF4a7CA8EnLNo6/QqvVsXJOSsw4ZNRd0aB2Vn71U/XN56RTAEqHbKfxTB8Kbzz1MQvK4j5kjqR7qPWVwWLtBUeooR7SiMC9CJHKg5mIep0fqdLoI5SZ2Iep10IUqjTFFAzMS7Sj7SEojV8oMzE+1IdqSiCOUl2cdrXWBGgrJIFwsK6sggrqwAWQRXRqXRCgOyQ/C6X4h3nClOx4dnW9VP/XSfZH/AIXS/EO84V12Pjfw0je0U5tzb6/i+o95NrxcsO0vepan3lcue6rHbd/hU3xkv0Wq0Wd5RbaLqg6vp2iNzWyROLmYrhrgRZzSRu4G/QuLhmoVVKRpnqrIoAIWClL9ltePaR+NYkzs3rR7WPxrV3FWp+JfczZJdCMlC6kn/Lms5R+MHoQGzmr/AOl4z/0rcaHiROHLoRohdAqRnZ5VcTF8s/ZQGoFRzi+U77CnGp+JE4cuhH2C5A55Inx2Nv7zzU9GxGvPGn8a77CVZsQr/dU/jH/YThZXbm8155aX3J7ynT9mlQCQXw3BIOcnA29wiGzOf9JD/qfYSePT6jOHLoV7iIS8VRZTaXZRM437dEO9IfqRs2QTH84j+Q9Tj0+oeHLoQ9s3/wCLiQqeM2NS++Y/Fv8ASvbTbFXkgPqm242iN+9d6rx6fUnDl0Jtsmz0TD8KbzrlM7Jt0FoplLTxwRXwRtwi+85klxPMkk99OOJcurJSm2h6TSseu6NEgqJiA0EEFcAAjCCCKIBAI0FdbgDQRoJyIEgjQRIEgjQUAEjQQUIBEggiQoHsj/wul+Id5wrrse32NYeXqfwev3CCCbXbWHuv4/KLU1eZczO5cW8BYjqPBKuQQXFqK02kalsmN1RGmuVoRIIRHoSMYXJhCJBWLAbEOSKaAWQQUCPNNrc9z2t7WzunBt7u48bL3V2n3xzFgY0gBudzfMA7kEFvWIqcNu/NGR0YZ0rchmeLkk8ST4c1zgCCCxXNQYYlY4gggiA9DWpaMIIKFT1tC7xIIICz/9k="/>
          <p:cNvSpPr>
            <a:spLocks noChangeAspect="1" noChangeArrowheads="1"/>
          </p:cNvSpPr>
          <p:nvPr/>
        </p:nvSpPr>
        <p:spPr bwMode="auto">
          <a:xfrm>
            <a:off x="155575" y="-738188"/>
            <a:ext cx="28289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AutoShape 9" descr="data:image/jpeg;base64,/9j/4AAQSkZJRgABAQAAAQABAAD/2wCEAAkGBhQSEBUUEhQUFRUUFBUUFBQVFRQVFRUVFRUVFBUVFRQXHCYeFxkkGRQUHy8gJCcpLCwsFR4xNTAqNSYsLCkBCQoKDgwOGg8PGiwkHyUsLCksLCwtLCwvMCwqLCkvLDQsKSwsKSkuKSksLC4sKSwsKSwpLCwsLCwsKSwsLCwsKf/AABEIAKYBLwMBIgACEQEDEQH/xAAcAAAABwEBAAAAAAAAAAAAAAAAAQMFBgcIAgT/xABUEAABAwICBgIJDQ4EBgMAAAABAAIDBBESIQUGBzFBUWFxCBMigZGTsbPRFCMyQlJUcnOSobLB0iQlNDVDRFNidIKDwsPwM6KjtBUXY2TT4Rbj8f/EABoBAAIDAQEAAAAAAAAAAAAAAAEDAAIEBQb/xAAzEQACAQIEAwYGAgIDAQAAAAAAAQIDEQQSITETQVEiMlJxofAUM4GRsdFh4SNCYsHxFf/aAAwDAQACEQMRAD8AvGyCJBVIGgiQUuQNEgiug2QNBBBG5AI0V0ahAIIIIkAgggoQJBBBVZAIIrorqrdglAdkl+GUvxDvOFezsat9d1U3lnXi7JH8LpfiHecK9vY1b67qpvLOi+6Bl4rl7w0EkgAAkk7gBmSUdk1a2PtQVR5U0/mnJN2VIRW7d6ZryI4JpGg2D7sYHdIac7ddkm3b5T8aaf5UZ+tUiUSblCXozbzScYKkd6I/zpVu3Wh4xVI/ciP9RUOjRyIhfbduFB7moH8Nn1PSzNtWjz+nH8L0OWfrrppQ4aIaCG2bR3u5R/BelW7YdGn8s8dcMv1NWeSVzORwvbpU4aIaQg2qaMfuqmj4bZGfSaF2/afo0G3qtmXJshHhDSCsykoB6HCQdDTjdpWjT+dx98SDytSjdomjj+eQ99xHlCzTjXN1OCgGnG696PO6sp/GtHlK9VJrNSSuDYqmB7jua2WMuPU0G5WWcSNrjfLfwI3g8wqPDohrhFZN2rdY6Wjp5Hm7nwRPcebnRtJPhunJYpJJtBPFpjWmlpSBUTxxki4a490RzwjO3Smz/mZo333H4H/ZVIbSakv0pVYje0mEdDWtAA6lGLrqJNgbNMDaTo733F/m9CMbRtHe+4fCfQszkoro5SXNODaFo/35B8uy6Gv2j/flP4xqzDjRtBO66mUlzUA14oPflN45npSg1yofflN4+P7Sy6+Nw3gi+64I8q7ipnu9ix7uprj5FLEuaiGttH77pvHxfaXQ1opPfVP46L7SzPHq9VO9jTznqif6EsNT607qWfxTvQq3S5oOppVusdKd1TAf40f2l3/x2n/Tw+Nj9KzC/U2u40lR4p3oXiqNXqlns6eYdcT/AEKZl1RDVo0zAfy0XjGeldDSkJ/Kx/Lb6VktsRaACLHkRbyoW6B4FewLmtxXRnc9nym+ldCob7pvhCyMB1eBdAqZQXNcdsbzHhXSyOHldsmcNxI6iVOGTMTXskvwyl+Id5wr2djVvruqm8s6rXW3S8szYGyvL+1Me1jnEl2EuDsJJzIBvbrtwVldjVvruqm8s6pNWiEvBMmuzraNq/2ab6Dk9pg1+dbRdZ+zyfO2yycyIzA7erS2d7O4K2g7bI0F5le0OxSCwbhABDTYj2XI59CqwrQGxma2imANLvXpcVsNh3f6xGds8l0IaC6qut7DXU7Eoy4ljmNBJIBMhsOAvfPrXndsOGVnsG65vJmedlaGkdMRQNaZHWDn4BlfurE2PLIFFBpSGRwAcCSHFoPENtiLedri5T88rXyr7GfhvlJ/cqw7Dj7tvynj+VEdhrvdt8Y77CuFjgRcG48KNV4v/FfYtwn4n9ynIthxxDG7ueOGQYt3AOZZc1+w/d2lzybnFjfHa2WG2FvK91cqFkOJr3UHhvxP39ChajYnM0XLgBzMkY8oSR2J1PDP9+L0q/HQguDuQIHftn15fOumsAVuLHwr1/ZXhzv336fooSXY/Ujg7LeQ6LL/ADIzsdqBbGS1twC4mIgC+Z9mL9SvnCN/zriSIGxyNifnFvD/AHxU4kfCvX9kcKiWkvx+jP2sWzF1LSvn7cXhmE27XYFpc1l8YeQMzu6FBwtIbUYQNEVVuIYf9WP0LOLQlTs9h1PNbtGndSz97aT9mh821PN0y6jfiyj/AGaL6AT5ZcapB5mOM868aCqJdKVXa4ZX3mdYtY4g5DcbWS2rWzOqfUxeqIgyLtjTIJHtBLL90AwOxG4yy5rnX/WaqZpGpiZPK1jJSGtDjYCwNh4U3alV0j9KUmN73fdEfsnE+2HNdOGfTYErFyT7J6Fw7mBrd2YMhtvv7J/G48C88uyrR0YvI1oHNz3D5gQpPpLSrsRjisCAMchFw2+4AcXeRQbTUkzXSSY+5Y4NxE3kJIB3n2I6rBa4qUlq7IxynCM8sbt+bse6LVqhjPrNM1363agB14pSSV76dmEWbFGDzIJP+UNCGrUplgDnEk3Iud+RTt2sAIyw1Jvtq5gljq6bUdPf8jRVxTSWF4rtuW4o2kDdmCQV4H0VafYzxtHQJW/RIXsbrI31wZl0ZsGiMlzrbw3g42tu79rGzpoqp7dBHLa2NjXYTvFxuKvwqUdMqFOviXrmZFZtCV53VLO/20+Uon6v1eH/ABu6tvxusHcDhLMx0X76mpYBvXoe+LBis3lbiM7ISnTh/qi9JYirft7Fa/8AxzSI/OY/8/oSo0dpJgJ9URkD9ab6lM5aYuLcyG2JOE2N8rX6N+XTmkNKSmOMuaCXZW3cxvCaoQemVGd4mulfMRx2j6p7T6oZTy5XsRjuLXFsTL59ab6jZ/SyAF0JZcXvDIQDcn2rsuG4KSx17u3MbiEjS3urMLS15GK2eVrW8KdnQ8xb+96rwqe6jb09P6GPGYiDs2n6+pBKfY7Tyf4cpPMF5a4dbcJSx2Gs92fGH7CkGlKvtRa5gzNziBsRuGTtwv4E+ataxtqWDMEm9nDIOANjlwItu76lRTppSsmvI2YatCvpdp+f4K91j2QU9PSTzMfMXRROe0OezD3IucVmXPUFUVlp3Xz8WVf7PL9ErMZCzXujo2s7DZp78n1O8oVr9jXvruqm8s6qzWBvcxH4fzYVaHY3xgmuvfdTbiRxn5LNX7rGovFzrbzbrTFrh2uWhqI3Stja+ItMhu5rAbC5snhtKwe1b12BPhKgG0/XuOCN1MGCVz292D7FouDmBvzC5ybbsi6SIJS6l0J3VE9RzMUYYz5br2U20JrdRaOpREyUNs5xwAGaS5JN3OBDVTelNZZphYuIbwaO5aOpoyCa2uPE3W+CktW/fp+ASsy4tIbXoXmzojMAcTMbWNDXWIxWF75FNc+2OVry+OGMOOWJ13G3Lhkq0L0nLJuVuEm7u/3Bm5E8qdtdeScLmNvn3LG9XHqTbNta0ifzl46rDyBQ0uRK+VAuSl20vSB/OpflFJHaFX++pvlu9KjV0LqZY9AXZKGbSdIDdVTd95PlXsptrmkWH8Ic74VneUKF3QUyroG7LV0dt5qW2E0ccg6sJ/y5fMpzq7tjopjZ94HOOd7Fl+eIbvAs5lAOUy80C5qDaRUtk0NVOY4OaY22c0gg+uM5LN4KddXNdpacGN/rkLxhkidm1zepezT+gYxG2ppXYoXnum+2hd7lx4g81XPZ5ZBUNLovvUI/euj/AGeP6KflH9nx+9dH+zs8ikKwz7zIU7rXqDBU1s8o0jTRve+5iks1zDYDC67r3y5JLVvZRVQVtNOHwSxMmY9z45L2a11ybEC/eUQ2kfjar+N/kahqBpB7NJUrWPc0OqImuDXEBwLwCCBkQtkFKy1I7GhX0wD39Li49+ybKzVqKRxc5tybXzte25PVR7M97yJkq9Iy43tiF8IFgBcm+7LiL7+S6NO7W/LmeexEuHNuzvd7b9RwoaBsTA1gsBwXpwLz6Nnc9l3izgSCCLEWNty9RVZ3UmmWp5ZwUlz6jLUauMc4nPMk2ytc8bW3pzpqcMYGjcBYd5Rqi1okklfEHRtPbJWNeWl4GB7mhpaHDurN58FJ6UHA3E7EQAHOthxEbzhvl1IcbPePQa8M6dpPnt5AkjxCybDog39m+2QIJFrcr71766Usie5uZax7hfmGkhVNpDXGvpnRiSugeXCN+GOFj2nEGuw4mtFt9r3Vo086u0nbqVSknaMrX6FtBmXPgkqmnuMsj3vrXojOXDju3b0xa0aSkpqZ0uMXxNbm1tm4ngXHPI8d/QrRbuIdNNWPUykdiu57jnf2LdwbYC4z35r1vbla17778rZ/30pj1d1iNRJJwYD3IOG4u84Rcb+5LfB3y/4M729KtJu+ot0lDYbK6nxcLAb7hpBsQdx6SCkoaVzMwc25sya2xGe4f3mm/XTTskHaxG9jMQeSXGMexdE0Wx5HJ7jYcugrxak6xvqnTte7F2pwAcAwBxLpRcFgAIwtZzzv0K6ndZWBUXFcVcv/AAkddplldRyx4ZGiVj43GwLmnMOy55FVjV7NoWusKiQbiMcViQRcbjvsrJnkFHQ1dRG1pkYXvAdctvZvC/TwVS6R2n1cxOIQgEWs1mQytcXJsbcVxZ08QpNRlpdnqqdSlKKk1ukyL7QtFsp3QxslEpAkc42w4SXAYSP3b99TzsbHZ11yBlTeWdQTX3ShqGU0jmMa7DKw4BbFZ4OI9PdW7ynfY2767qpvLOhUco0u3v8A2R2vpsXc5+RsRks2a6P+6Klzsz24tz6Dby3WkSAs9bVI2trKrDaxla7L9ZrXH5yVioyzSuWWzIG+Vc9sSbggAuohYoX5LkuRIWTAHJQXWFDChYhxZAldWREI2AchGEdkAFLBAUAusKMNUsC5yVItS9PiGQxzZwSjBIN+R425jeo84IRGxVJwzKxaLszTurOmoKehgjxlwZGGhwacxc2PgsnSbW6mbvkGe4WOagOoehZKmjZhkGECxvkR0DqUifs7DicUxLcsItmDxu7iuNKTzO5qyU+ZUG0wffaq+MH0GLyaj/jOj/aYfONXv2mD771Q5yDzbOfQvPq5AItLUjGvDx6pgs8Bw/KNyIdmD4etdmGiSMbRpSshzDuix8oPl8Kb305xXaSDmMgNxtle45J6eLjvKD62azyUhPDPK8YfdpZcH/EafZZHo6RZaaLb0RzsXRWZS93JLTx2GaVKadWdMiqpxKDcFzwDhwEhriAS25sbDmnW6kr31M8UoqyGqbRRLiRI9udwA2Igd8tunKCOwAvfmeZTBR6zh3bXPkja2KeWHDhOImPd3V+PUnnR1cJomSN3PaHDqKmZO6XLcu1K13K/1FKmEOY5pGTgQeoixUHZsjo+2BxEpwkEAvOHI7jn0BTqSQNBJ3AXPeXAr2YSTYWBObvm3b0VNxDCjKesXb6nbQvBpzQ7KmExSXLSQct92kOB8IXvBXj0ppAQsxH3TW8Ta5tfLkrQTckluZZyUY3Y2aD1ZZTXDHOIJBOK3AW336B4E9FIzzujfE1+D1zHYNNyMIJv0i1s+kBLlWfUW223mvddfIj+suq0VXh7a2+C+GxNxe19xHIeBJ6u6rxUmPtTbY7XzNza9t5PM+FLay6ZkgwdqYJHOdbCThvcG1ncDdO7nAgEcRmDmQ4ZEKyqK+XmTLPh5k+ze2/ly+o0a3ZaIrelh/kCz6AtBa4/iarPMO+mxv1LPzGk3Nt2/v7lmfPzZ3KStCPkhDWkfc9L/H+kxWL2N2+u6qbyzqu9ah9zUv8AH+m1WJ2N2+u6qbyzrDi/ly98zSi7SFRW2vRro6kPw2jljZhI3Yo7tdfpzb4Qr0UO2lassq6GSxHbGWfHf3QyczvjhzAXLw7cZqTWg1bNGbQEZYlJGYTa27eugF34oSxENXWFLdrXNkxRK3EsKBC7K4JVspW5zZDCjujKmUlxIo2opUGFUe5YUAXS5C6CtYBy4ZLloXbly1BoKNCbF3fcJ+Ge8rBxKAbGoC2gLj7aQgd4D0qf3Xn6vffmPkZy2om2l6o8Q9pHi2Jp1OkvpKkJ99Qedap3te0DE0TVVndtfO1l8WVsHuepqgGp34wpP2qDzrF1ac1NJimaxcMlDdN6DfO6RszQWEZP5c28xfoyupmuHxA7+Vj1FXd000SSumiMauaLbSwCJl8IJOZubuNzn1p0MiQlaI34HXzzY47nDiL8wiqHBrbrampu6OBOM6bakQvSOzOJ8sjxPUMEr3SOa13c4nm7rZblMND0TaeCOFl8MbAxtzc2AsLnmos3WqYvmBELWxd0ZHF2GKN9xA6QXu7GQfY+x4p50bpNz4mGUBslrSNabtDwSHAHlcFNcc2gqUpxV2PE5xNI5ghRtmrDQQem9rfPiv1cE4VWkgxjne5aTnuyBOdlGKbW2TuXOnp3McQLiCqbe5IAa5wtmWuGdtxS5UYf7pMdQxWIhfhSavvYnbZMl5NJRdsZa5BBBBG8EcQkJKwXSZrU+NNp3RinLMsr2E6agIlD3Pc8ji7f4S45ZlOpnTWaxcGuTJRctykIqHdF6/EQcL3Nva9gDu6bi28+FIUMOAl1yS7M5WGXIXO9JPrl79BQmV4PtRme9w8PkKXOMYLO90vf/RpoqU2qa2bEtoUWDQk45Rsv1mRl/nKztdaO2qG2iKnqj89Gs4hc+Ox6J7g1tH3LR9IqPO2+pWB2OJzruqm/rqBa4j7kofgVH+4cFPOxy313VTf11ixnype+Y2G5dYfbgm3WGJ2DGw5Y2uNt4LTf59y9xdzK8tbpeOEN7abMke2K53BzwcPhtbwLlYWqm+FLZ/kc4tdpFEa76GZd8zW4cTiTlburnhuz6OIUKBWi9dNUG1NG+Nxs5p7ZTvtbuvcutwdu6Dms8VVM5jy1wIc0kOB3gjeF28JUunF7oTVjrdCeNc3R2ROW4Sckrko0V0QARoWQKhDiVcMXUq4Yky7xdbCzV0uAjV1sAMldQtu4DpXBTpqzo109SxjQTc8M8t5+a6rN2V2GKuzRez2l7Xo2BvEguP7zipICmLVGox0cTmjKzwOpssjR8zU9C/8AZXm6jeZmpoqTblU+sxN/7h/fwxi1/lqs9Vn/AHdSnlUwedYpbto0oXVvaLZREvvzMjWeQNAUL0C+1XAeU8R8EjV1sMuxERLma+uk2sOIm+Vt3TzuvIytF8zkujXhaXTfQzLFU+ovV0jZGlrxcfODwIPAqH6ep5YvZEuZua8bj0O5O8qlPqzpRSTtc0h1iCLEHMEdSbTcqbuhNWdGsrMo6r1XDpJJRMWuubCziSHXJaCBa2ZydzUl0TL2qFrLk4Ra5Nyeknmn7TGqQN3QOt+oT5Cd/UVD6+nliJDgTblfyLfTqwv0ZhqU5yW90h5q6sPY5t8nAg9RyTI7QbA0MFQ4tbazcDwDhLnN3m297+rEbLwHShCH/FhY778Mxa+W/LPj8yZJRluLgpQ2JWdJdPBcHSSiza9ztwJ6gSuJK8g55dG5MUkL4LJS7SfSknaS6VFnaTKdNGaLmmIs1wB6CSR0N49e5LdRLcsqDeiHqikdK8Nb3zy/9qytHUzYYwwcN56VF9A0TaduY7rgOXSTxcnU6TCyVVOrtsPp1IYd6asa9rM/3pnHMxD/AFWLPQV27TtIYtGyN5uj840/UqSaUiUHCyZ0KFXipyFtdB9yaP8Ai6n/AHL1OOx0dnW9VP8A11Cddx9yaO+Kqf8AdSqbdjmc63qp/wCuubjPky98zdT3RcpZdQHbY+2jMt/qiL5g8/UrCKrnbkfva3pqI/oSLh4df5o+Zpk+yQyi211DaE0z42SPwGNsznG4aRa7m27pwHG6lGldn/8AxHRVLVxNaKs08bpABYT9zx/6mV78d3K1NaPonSyMjYLue5rGj9ZxsPKtcaE0eIKaGFu6KKOMdOFoF/mXo4xSldbmSTsrGTJ6cscWuBBBIIIIIIyIIO4rzuWltd9nUdZeWINZUWzJHcy24P5Hk7w34Z+1n0K+lndHIxzHDMtcLW+Cdzm8iMlpjO7sylhnKK6CAKaAC6DTyXC92jTe474+v6kG7EG+VFFvSlTvPWUlGc0ue4VsKkoIgUYVlsBgVlanwjR+i6iuflLMDTUoO+7vZvHUOP6p5qOakaourJruOCCIdsmlOTWRtzcb87A2Xq141pbVytZCMFLTt7XTs3dzxe4e6da/VbpWepLM8q+oyKtqXNsyd96aX4MnnpVKsaiWzE/emm+DJ56VSsBcOt8yQ9JWRnba5+N5+qPzbVGNFn1+L4xn0gpNtf8AxvP1ReaaorQuAka43sHAm3IEXsutQdoR8kJnzNJUsj5BibuvldetlLKfc+E+hQWLa1SMaGtE9gLD1qPh/ESjdtdONzJ/Fxf+RdiVaPJo4Cw076xZY2jaR7XguwkWO6/1hONZAXMIFgTuJ4KrWbdYR+SmP7sQ/nXcm3uHhTzfKj9Kxzk3K+h0aUFGm4NMnQ0JJxe3wFeul0SBcSYXg23jdv5quP8AnvH72l8ZGPqRt27s96vPXM37CM6kpKzDToU4SzJNMl+ntRI6gABxbhvYOu8C/uSTiHhsorVbI3+0e0/vHyOH1pF+3YcKQ+P/APrSTtuh96Dx5/8AGqqc1zGunDwkq0FoSqpKUQxNYXB5cXuLTkTcgi+/hfoTdrFqK+rqe2vswFrW2DhwvxtfimF+3WQexo2H+M6/0E31O3ua/wCCRjrlf9lBSak3cpKksqsic6N2e08WdwTzILj8+XzKV01K1hAYCAN9sNnZHNxOZt0c1SR26zH82i8ZJ6F7IdvE5FhTwD956pUWazzF6OeN80V9Cwa6laXuPbDm5xyaLZk8V430o927wKvJNrczr+sQg9ctvpLyybVZ/wBDB/q/bXShiYJWucmWDqtt2Q+bRnltKW3uHOZY9ThcKrwn/Tmu0tVF2t8cTRcOu0SXBHwnkfMo+EjEVFOV0dDDU3ThaR7Neh9x6N+IqP8AdzKZdjsM63qp/wCuofr6PuTRn7PP/u5VMOx231vVT/11yMb8mXvmdCn3kXOq525Ovo+Mf9w3zcisUu6FH9ZtGsqH0zJG4miV0mE7iWxuDbjiLuBt0LhYeVqqZpkuyyAbINQn4xWztwtAPaGne4uFu224CxNud78Be8mDIdSbiQ1pJIAAzJsAAOJPAIzrBDYFrw+4BGDugQd1juXoMM5VJNpGCpJJXY4qN6x6oU9TB2ucGRtzgc43fFf9G+2IDoJKXl1l9yAOk5ryTaVc/e76l0lhZS7xkniUl2Nyk9a9ls9KS6P12PgR7IdYUKkhLTZwIPIhabdVHoKYNMasU0/s4wDzblmmfD1I7a/kMMVCXfVvwZ/IS1LLheD4eoqzK/ZfHn2t9uhM1RsxkHsXg94elKlmXei/tf8AFzQnGW0l9/2Qeq3nrPlSLQpwzZnMfZODf3SU5UWy1nt5HHoAaweUlJbbekW/oy+iWrX3RXbGk7lKNV9Rpqp47khvEnIAKwdF6lU0NiWg/wB8SfqspPBVtY0NYA0DgAtMMPVlvovUz1MTCHd1foJaS0PHR6GqYY+NPJiNvZHAVQCvLWvSF6GoHOGQf5SqMS69JUrJEw9SU7ykaI2XH7003VL5+VS66huy4n/hNP8AxfPyKXC683Xf+SR0kuyig9tOi5GaVdI5pEcrI3Md7U4WBjhfdcFu7pChAWuKmAOFnAEciAR4CvC7RjBuZGOprR9SasbkSjl2KKF+ZlkBdBh4A+Bag9QDkPAEYo0f/oPw+v8ARfgrqZgFO/g13ySlWUMp3RyH9x3oWmxSdJ8KMUvSfCrfHvw+v9E4C6ma4tF1H6GXxT/QvQzQdQfzefxUnoWjfUvSi9SBH46Xh9ScGPUz0zVyq97VHipPQlRqrVH82n8W70K//UQRiiCPx0/CTgx6lBjU6sP5tN8i3lXTtRatwsaWQ/JB8N1fgowuxSBRYyfRE4UepnR2zOvv3NO8jhd0Y8rl2zZlpH3ufGQj+daKFKOS69Tjkj8VN8kDJHqZ/j2Y6RP5AeNh+2lxsn0ifyTO/NF9pX4IBySjIwrLET6Iq4xKEZsf0h7iIdczPqXpp9i9c4gOMDRxJlJt3mtN1e4YjATfiJi8qM47bdCikNBTtdiEVK5uIi2ImVznG3C7ick7djwM63qp/wCukuyQ/C6X4h3nClex231vVT/10vFO+Hd/4/Jen3kXIQeage1bSklPBE6N7mPc9zQ5psQMIJseGQ+dT2wVZ7bv8Cm+Nf8AQC4uFV68ffI1VH2WV7pTXCrqIxHNPI9g9qSAD8KwGI9d1Ymg6l3aIw0E2jZuBPtQqisro1Wmjip2YnMu5jSfXGCwwiw3/wB3XsMFZNnHxXdRKtWNFsljc6Vrrh1gCXNysDuFr7z4F1rFosRhhhY8kkghuJ2VsjxsldE6yU7QQ6WJufGSPlzxL1T62UoP+NCeqWL63Jsqk1UuthCUXD+SKiCf9DL8h3oUr0foOJ0LO2MOItBcCXAh1sxa+S4GuNL+mgHXPD9pLN1soyPwqmH8eL7SFSvNroXp0436kV0/oeVs7hBDI5lm2IDiLkZgHrXn0Zomd00YkhlDC4B5LSAG8bngpdJrhSD86pvHRfaSH/zWkuPuylH8aL7SusTPLYq6cc3MVOhaZzpIww42NBOcnthdpaSbH/0odFo2fjBID8EqWy690AH4bTA8B26P7SY5teKT37B49n2kKFWet39yVopWyo9WrmhLmQ1EbsgMAddvusW45nIIaw6Ka2na+KLBJjsWteX2BDt5vbgN3NeKDXqjvZ1ZBhO/1xrv5glNL66Ub4w2OqgtixEBzW5557+ZJ76XxKvxGr7I1QjwL21IXrHK5tPK14IvG/f1FVaFaGtemKeWneGzxF4a7CA8EnLNo6/QqvVsXJOSsw4ZNRd0aB2Vn71U/XN56RTAEqHbKfxTB8Kbzz1MQvK4j5kjqR7qPWVwWLtBUeooR7SiMC9CJHKg5mIep0fqdLoI5SZ2Iep10IUqjTFFAzMS7Sj7SEojV8oMzE+1IdqSiCOUl2cdrXWBGgrJIFwsK6sggrqwAWQRXRqXRCgOyQ/C6X4h3nClOx4dnW9VP/XSfZH/AIXS/EO84V12Pjfw0je0U5tzb6/i+o95NrxcsO0vepan3lcue6rHbd/hU3xkv0Wq0Wd5RbaLqg6vp2iNzWyROLmYrhrgRZzSRu4G/QuLhmoVVKRpnqrIoAIWClL9ltePaR+NYkzs3rR7WPxrV3FWp+JfczZJdCMlC6kn/Lms5R+MHoQGzmr/AOl4z/0rcaHiROHLoRohdAqRnZ5VcTF8s/ZQGoFRzi+U77CnGp+JE4cuhH2C5A55Inx2Nv7zzU9GxGvPGn8a77CVZsQr/dU/jH/YThZXbm8155aX3J7ynT9mlQCQXw3BIOcnA29wiGzOf9JD/qfYSePT6jOHLoV7iIS8VRZTaXZRM437dEO9IfqRs2QTH84j+Q9Tj0+oeHLoQ9s3/wCLiQqeM2NS++Y/Fv8ASvbTbFXkgPqm242iN+9d6rx6fUnDl0Jtsmz0TD8KbzrlM7Jt0FoplLTxwRXwRtwi+85klxPMkk99OOJcurJSm2h6TSseu6NEgqJiA0EEFcAAjCCCKIBAI0FdbgDQRoJyIEgjQRIEgjQUAEjQQUIBEggiQoHsj/wul+Id5wrrse32NYeXqfwev3CCCbXbWHuv4/KLU1eZczO5cW8BYjqPBKuQQXFqK02kalsmN1RGmuVoRIIRHoSMYXJhCJBWLAbEOSKaAWQQUCPNNrc9z2t7WzunBt7u48bL3V2n3xzFgY0gBudzfMA7kEFvWIqcNu/NGR0YZ0rchmeLkk8ST4c1zgCCCxXNQYYlY4gggiA9DWpaMIIKFT1tC7xIIICz/9k="/>
          <p:cNvSpPr>
            <a:spLocks noChangeAspect="1" noChangeArrowheads="1"/>
          </p:cNvSpPr>
          <p:nvPr/>
        </p:nvSpPr>
        <p:spPr bwMode="auto">
          <a:xfrm>
            <a:off x="155575" y="-738188"/>
            <a:ext cx="282892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4393702"/>
            <a:ext cx="2349544" cy="195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8377" y="4416148"/>
            <a:ext cx="1717985" cy="191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 smtClean="0">
                <a:solidFill>
                  <a:schemeClr val="tx2"/>
                </a:solidFill>
              </a:rPr>
              <a:t>Polarizers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Polarization of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1" name="Picture 10" descr="Vertic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568" y="1114880"/>
            <a:ext cx="3222173" cy="2265590"/>
          </a:xfrm>
          <a:prstGeom prst="rect">
            <a:avLst/>
          </a:prstGeom>
        </p:spPr>
      </p:pic>
      <p:pic>
        <p:nvPicPr>
          <p:cNvPr id="33803" name="Picture 11" descr="2D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294" y="1114877"/>
            <a:ext cx="2278868" cy="2278868"/>
          </a:xfrm>
          <a:prstGeom prst="rect">
            <a:avLst/>
          </a:prstGeom>
          <a:noFill/>
        </p:spPr>
      </p:pic>
      <p:pic>
        <p:nvPicPr>
          <p:cNvPr id="35842" name="Picture 2" descr="3D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472" y="3839868"/>
            <a:ext cx="3181391" cy="22369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53065" y="3365881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Side View</a:t>
            </a:r>
            <a:endParaRPr lang="en-US" sz="2400" dirty="0"/>
          </a:p>
        </p:txBody>
      </p:sp>
      <p:pic>
        <p:nvPicPr>
          <p:cNvPr id="35844" name="Picture 4" descr="2D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354" y="3871034"/>
            <a:ext cx="2278866" cy="22788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84512" y="3401216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20" y="18078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Vertically Polarized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125" y="4493243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Horizontally Polarized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387539" y="6410290"/>
            <a:ext cx="541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http://www.enzim.hu/~szia/cddemo/edemo0.htm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195" y="889635"/>
            <a:ext cx="2762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>
            <a:spLocks/>
          </p:cNvSpPr>
          <p:nvPr/>
        </p:nvSpPr>
        <p:spPr>
          <a:xfrm>
            <a:off x="-12965728" y="3276600"/>
            <a:ext cx="27430056" cy="1005837"/>
          </a:xfrm>
          <a:custGeom>
            <a:avLst/>
            <a:gdLst>
              <a:gd name="connsiteX0" fmla="*/ 0 w 7687310"/>
              <a:gd name="connsiteY0" fmla="*/ 1238385 h 1251381"/>
              <a:gd name="connsiteX1" fmla="*/ 1281218 w 7687310"/>
              <a:gd name="connsiteY1" fmla="*/ 12996 h 1251381"/>
              <a:gd name="connsiteX2" fmla="*/ 2562437 w 7687310"/>
              <a:gd name="connsiteY2" fmla="*/ 1249524 h 1251381"/>
              <a:gd name="connsiteX3" fmla="*/ 3832514 w 7687310"/>
              <a:gd name="connsiteY3" fmla="*/ 12996 h 1251381"/>
              <a:gd name="connsiteX4" fmla="*/ 5113733 w 7687310"/>
              <a:gd name="connsiteY4" fmla="*/ 1249524 h 1251381"/>
              <a:gd name="connsiteX5" fmla="*/ 6394951 w 7687310"/>
              <a:gd name="connsiteY5" fmla="*/ 1856 h 1251381"/>
              <a:gd name="connsiteX6" fmla="*/ 7687310 w 7687310"/>
              <a:gd name="connsiteY6" fmla="*/ 1238385 h 1251381"/>
              <a:gd name="connsiteX7" fmla="*/ 7687310 w 7687310"/>
              <a:gd name="connsiteY7" fmla="*/ 1238385 h 1251381"/>
              <a:gd name="connsiteX8" fmla="*/ 7687310 w 7687310"/>
              <a:gd name="connsiteY8" fmla="*/ 1238385 h 1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7310" h="1251381">
                <a:moveTo>
                  <a:pt x="0" y="1238385"/>
                </a:moveTo>
                <a:cubicBezTo>
                  <a:pt x="427072" y="624762"/>
                  <a:pt x="854145" y="11140"/>
                  <a:pt x="1281218" y="12996"/>
                </a:cubicBezTo>
                <a:cubicBezTo>
                  <a:pt x="1708291" y="14852"/>
                  <a:pt x="2137221" y="1249524"/>
                  <a:pt x="2562437" y="1249524"/>
                </a:cubicBezTo>
                <a:cubicBezTo>
                  <a:pt x="2987653" y="1249524"/>
                  <a:pt x="3407298" y="12996"/>
                  <a:pt x="3832514" y="12996"/>
                </a:cubicBezTo>
                <a:cubicBezTo>
                  <a:pt x="4257730" y="12996"/>
                  <a:pt x="4686660" y="1251381"/>
                  <a:pt x="5113733" y="1249524"/>
                </a:cubicBezTo>
                <a:cubicBezTo>
                  <a:pt x="5540806" y="1247667"/>
                  <a:pt x="5966022" y="3712"/>
                  <a:pt x="6394951" y="1856"/>
                </a:cubicBezTo>
                <a:cubicBezTo>
                  <a:pt x="6823880" y="0"/>
                  <a:pt x="7687310" y="1238385"/>
                  <a:pt x="7687310" y="1238385"/>
                </a:cubicBezTo>
                <a:lnTo>
                  <a:pt x="7687310" y="1238385"/>
                </a:lnTo>
                <a:lnTo>
                  <a:pt x="7687310" y="1238385"/>
                </a:lnTo>
              </a:path>
            </a:pathLst>
          </a:cu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 descr="Thiophene dimer.tif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47" t="8997" r="37255" b="8997"/>
          <a:stretch/>
        </p:blipFill>
        <p:spPr>
          <a:xfrm rot="643952">
            <a:off x="3666502" y="2378314"/>
            <a:ext cx="1408619" cy="2912605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3678038" y="3354655"/>
            <a:ext cx="1304754" cy="972740"/>
            <a:chOff x="3560675" y="1895715"/>
            <a:chExt cx="1304754" cy="97274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560675" y="20280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690793" y="22249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887757" y="21434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095862" y="21955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136852" y="2370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300393" y="2411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4408229" y="22405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259822" y="20699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844031" y="19326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651060" y="18957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Content Placeholder 3" descr="Thiophene dimer.tif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47" t="8997" r="37255" b="8997"/>
          <a:stretch/>
        </p:blipFill>
        <p:spPr>
          <a:xfrm rot="5563759">
            <a:off x="3587192" y="4589011"/>
            <a:ext cx="1408619" cy="2912605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4919807">
            <a:off x="3598728" y="5565352"/>
            <a:ext cx="1304754" cy="972740"/>
            <a:chOff x="3560675" y="1895715"/>
            <a:chExt cx="1304754" cy="97274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560675" y="20280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690793" y="22249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887757" y="21434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095862" y="219557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136852" y="2370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300393" y="241125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408229" y="22405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259822" y="206993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844031" y="193269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651060" y="1895715"/>
              <a:ext cx="457200" cy="457200"/>
            </a:xfrm>
            <a:prstGeom prst="ellipse">
              <a:avLst/>
            </a:prstGeom>
            <a:gradFill flip="none" rotWithShape="1">
              <a:gsLst>
                <a:gs pos="1000">
                  <a:srgbClr val="008000">
                    <a:alpha val="97000"/>
                  </a:srgbClr>
                </a:gs>
                <a:gs pos="6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 37"/>
          <p:cNvSpPr>
            <a:spLocks/>
          </p:cNvSpPr>
          <p:nvPr/>
        </p:nvSpPr>
        <p:spPr>
          <a:xfrm>
            <a:off x="-12826028" y="5272087"/>
            <a:ext cx="27430056" cy="1005837"/>
          </a:xfrm>
          <a:custGeom>
            <a:avLst/>
            <a:gdLst>
              <a:gd name="connsiteX0" fmla="*/ 0 w 7687310"/>
              <a:gd name="connsiteY0" fmla="*/ 1238385 h 1251381"/>
              <a:gd name="connsiteX1" fmla="*/ 1281218 w 7687310"/>
              <a:gd name="connsiteY1" fmla="*/ 12996 h 1251381"/>
              <a:gd name="connsiteX2" fmla="*/ 2562437 w 7687310"/>
              <a:gd name="connsiteY2" fmla="*/ 1249524 h 1251381"/>
              <a:gd name="connsiteX3" fmla="*/ 3832514 w 7687310"/>
              <a:gd name="connsiteY3" fmla="*/ 12996 h 1251381"/>
              <a:gd name="connsiteX4" fmla="*/ 5113733 w 7687310"/>
              <a:gd name="connsiteY4" fmla="*/ 1249524 h 1251381"/>
              <a:gd name="connsiteX5" fmla="*/ 6394951 w 7687310"/>
              <a:gd name="connsiteY5" fmla="*/ 1856 h 1251381"/>
              <a:gd name="connsiteX6" fmla="*/ 7687310 w 7687310"/>
              <a:gd name="connsiteY6" fmla="*/ 1238385 h 1251381"/>
              <a:gd name="connsiteX7" fmla="*/ 7687310 w 7687310"/>
              <a:gd name="connsiteY7" fmla="*/ 1238385 h 1251381"/>
              <a:gd name="connsiteX8" fmla="*/ 7687310 w 7687310"/>
              <a:gd name="connsiteY8" fmla="*/ 1238385 h 1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7310" h="1251381">
                <a:moveTo>
                  <a:pt x="0" y="1238385"/>
                </a:moveTo>
                <a:cubicBezTo>
                  <a:pt x="427072" y="624762"/>
                  <a:pt x="854145" y="11140"/>
                  <a:pt x="1281218" y="12996"/>
                </a:cubicBezTo>
                <a:cubicBezTo>
                  <a:pt x="1708291" y="14852"/>
                  <a:pt x="2137221" y="1249524"/>
                  <a:pt x="2562437" y="1249524"/>
                </a:cubicBezTo>
                <a:cubicBezTo>
                  <a:pt x="2987653" y="1249524"/>
                  <a:pt x="3407298" y="12996"/>
                  <a:pt x="3832514" y="12996"/>
                </a:cubicBezTo>
                <a:cubicBezTo>
                  <a:pt x="4257730" y="12996"/>
                  <a:pt x="4686660" y="1251381"/>
                  <a:pt x="5113733" y="1249524"/>
                </a:cubicBezTo>
                <a:cubicBezTo>
                  <a:pt x="5540806" y="1247667"/>
                  <a:pt x="5966022" y="3712"/>
                  <a:pt x="6394951" y="1856"/>
                </a:cubicBezTo>
                <a:cubicBezTo>
                  <a:pt x="6823880" y="0"/>
                  <a:pt x="7687310" y="1238385"/>
                  <a:pt x="7687310" y="1238385"/>
                </a:cubicBezTo>
                <a:lnTo>
                  <a:pt x="7687310" y="1238385"/>
                </a:lnTo>
                <a:lnTo>
                  <a:pt x="7687310" y="1238385"/>
                </a:lnTo>
              </a:path>
            </a:pathLst>
          </a:cu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4810125" y="1092200"/>
          <a:ext cx="2733675" cy="930643"/>
        </p:xfrm>
        <a:graphic>
          <a:graphicData uri="http://schemas.openxmlformats.org/presentationml/2006/ole">
            <p:oleObj spid="_x0000_s1026" name="CS ChemDraw Drawing" r:id="rId5" imgW="3053583" imgH="1040310" progId="ChemDraw.Document.6.0">
              <p:embed/>
            </p:oleObj>
          </a:graphicData>
        </a:graphic>
      </p:graphicFrame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Light +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1" name="Litebulb"/>
          <p:cNvSpPr>
            <a:spLocks noEditPoints="1" noChangeArrowheads="1"/>
          </p:cNvSpPr>
          <p:nvPr/>
        </p:nvSpPr>
        <p:spPr bwMode="auto">
          <a:xfrm flipH="1">
            <a:off x="1488696" y="1053320"/>
            <a:ext cx="644904" cy="96735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flipH="1">
            <a:off x="1214936" y="649292"/>
            <a:ext cx="116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3500" y="2628900"/>
            <a:ext cx="267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Strong Absorption</a:t>
            </a:r>
            <a:endParaRPr lang="en-US" sz="20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63500" y="4699000"/>
            <a:ext cx="267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Weak Absorption</a:t>
            </a:r>
            <a:endParaRPr lang="en-US" sz="2000" b="1" u="sng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1.52903E-6 L 0.99636 -1.5290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2014 L 0.00087 -0.0324 L 0.00087 0.02014 Z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2.22222E-6 -0.00695 L -2.22222E-6 2.59259E-6 Z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1.52903E-6 L 0.99636 -1.5290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8" grpId="0" animBg="1"/>
      <p:bldP spid="38" grpId="1" animBg="1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053296"/>
            <a:ext cx="4043748" cy="28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Orientation Dependent 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083628" y="1250265"/>
          <a:ext cx="2431732" cy="1018085"/>
        </p:xfrm>
        <a:graphic>
          <a:graphicData uri="http://schemas.openxmlformats.org/presentationml/2006/ole">
            <p:oleObj spid="_x0000_s2050" name="CS ChemDraw Drawing" r:id="rId4" imgW="4169880" imgH="1749240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599129" y="6488668"/>
            <a:ext cx="431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Angew. Chem. Int. Ed. 2005, 44, 6564 –6568</a:t>
            </a:r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202054" y="2815229"/>
            <a:ext cx="0" cy="683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4589128" y="1579783"/>
            <a:ext cx="4537743" cy="3339659"/>
            <a:chOff x="434956" y="2887883"/>
            <a:chExt cx="4537743" cy="3339659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956" y="2887883"/>
              <a:ext cx="4537743" cy="333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1"/>
            <p:cNvSpPr/>
            <p:nvPr/>
          </p:nvSpPr>
          <p:spPr>
            <a:xfrm>
              <a:off x="1958844" y="3342419"/>
              <a:ext cx="1981287" cy="2084058"/>
            </a:xfrm>
            <a:custGeom>
              <a:avLst/>
              <a:gdLst>
                <a:gd name="connsiteX0" fmla="*/ 0 w 2489200"/>
                <a:gd name="connsiteY0" fmla="*/ 2603500 h 2618317"/>
                <a:gd name="connsiteX1" fmla="*/ 120650 w 2489200"/>
                <a:gd name="connsiteY1" fmla="*/ 2603500 h 2618317"/>
                <a:gd name="connsiteX2" fmla="*/ 222250 w 2489200"/>
                <a:gd name="connsiteY2" fmla="*/ 2597150 h 2618317"/>
                <a:gd name="connsiteX3" fmla="*/ 323850 w 2489200"/>
                <a:gd name="connsiteY3" fmla="*/ 2578100 h 2618317"/>
                <a:gd name="connsiteX4" fmla="*/ 374650 w 2489200"/>
                <a:gd name="connsiteY4" fmla="*/ 2489200 h 2618317"/>
                <a:gd name="connsiteX5" fmla="*/ 393700 w 2489200"/>
                <a:gd name="connsiteY5" fmla="*/ 2349500 h 2618317"/>
                <a:gd name="connsiteX6" fmla="*/ 419100 w 2489200"/>
                <a:gd name="connsiteY6" fmla="*/ 1873250 h 2618317"/>
                <a:gd name="connsiteX7" fmla="*/ 450850 w 2489200"/>
                <a:gd name="connsiteY7" fmla="*/ 355600 h 2618317"/>
                <a:gd name="connsiteX8" fmla="*/ 463550 w 2489200"/>
                <a:gd name="connsiteY8" fmla="*/ 107950 h 2618317"/>
                <a:gd name="connsiteX9" fmla="*/ 469900 w 2489200"/>
                <a:gd name="connsiteY9" fmla="*/ 1003300 h 2618317"/>
                <a:gd name="connsiteX10" fmla="*/ 495300 w 2489200"/>
                <a:gd name="connsiteY10" fmla="*/ 1892300 h 2618317"/>
                <a:gd name="connsiteX11" fmla="*/ 533400 w 2489200"/>
                <a:gd name="connsiteY11" fmla="*/ 2266950 h 2618317"/>
                <a:gd name="connsiteX12" fmla="*/ 546100 w 2489200"/>
                <a:gd name="connsiteY12" fmla="*/ 2368550 h 2618317"/>
                <a:gd name="connsiteX13" fmla="*/ 590550 w 2489200"/>
                <a:gd name="connsiteY13" fmla="*/ 2400300 h 2618317"/>
                <a:gd name="connsiteX14" fmla="*/ 622300 w 2489200"/>
                <a:gd name="connsiteY14" fmla="*/ 2463800 h 2618317"/>
                <a:gd name="connsiteX15" fmla="*/ 641350 w 2489200"/>
                <a:gd name="connsiteY15" fmla="*/ 2495550 h 2618317"/>
                <a:gd name="connsiteX16" fmla="*/ 673100 w 2489200"/>
                <a:gd name="connsiteY16" fmla="*/ 2546350 h 2618317"/>
                <a:gd name="connsiteX17" fmla="*/ 723900 w 2489200"/>
                <a:gd name="connsiteY17" fmla="*/ 2578100 h 2618317"/>
                <a:gd name="connsiteX18" fmla="*/ 825500 w 2489200"/>
                <a:gd name="connsiteY18" fmla="*/ 2578100 h 2618317"/>
                <a:gd name="connsiteX19" fmla="*/ 901700 w 2489200"/>
                <a:gd name="connsiteY19" fmla="*/ 2578100 h 2618317"/>
                <a:gd name="connsiteX20" fmla="*/ 952500 w 2489200"/>
                <a:gd name="connsiteY20" fmla="*/ 2603500 h 2618317"/>
                <a:gd name="connsiteX21" fmla="*/ 1047750 w 2489200"/>
                <a:gd name="connsiteY21" fmla="*/ 2616200 h 2618317"/>
                <a:gd name="connsiteX22" fmla="*/ 1162050 w 2489200"/>
                <a:gd name="connsiteY22" fmla="*/ 2616200 h 2618317"/>
                <a:gd name="connsiteX23" fmla="*/ 1225550 w 2489200"/>
                <a:gd name="connsiteY23" fmla="*/ 2603500 h 2618317"/>
                <a:gd name="connsiteX24" fmla="*/ 1308100 w 2489200"/>
                <a:gd name="connsiteY24" fmla="*/ 2565400 h 2618317"/>
                <a:gd name="connsiteX25" fmla="*/ 1327150 w 2489200"/>
                <a:gd name="connsiteY25" fmla="*/ 2527300 h 2618317"/>
                <a:gd name="connsiteX26" fmla="*/ 1365250 w 2489200"/>
                <a:gd name="connsiteY26" fmla="*/ 2540000 h 2618317"/>
                <a:gd name="connsiteX27" fmla="*/ 1435100 w 2489200"/>
                <a:gd name="connsiteY27" fmla="*/ 2552700 h 2618317"/>
                <a:gd name="connsiteX28" fmla="*/ 1498600 w 2489200"/>
                <a:gd name="connsiteY28" fmla="*/ 2527300 h 2618317"/>
                <a:gd name="connsiteX29" fmla="*/ 1524000 w 2489200"/>
                <a:gd name="connsiteY29" fmla="*/ 2508250 h 2618317"/>
                <a:gd name="connsiteX30" fmla="*/ 1555750 w 2489200"/>
                <a:gd name="connsiteY30" fmla="*/ 2501900 h 2618317"/>
                <a:gd name="connsiteX31" fmla="*/ 1568450 w 2489200"/>
                <a:gd name="connsiteY31" fmla="*/ 2508250 h 2618317"/>
                <a:gd name="connsiteX32" fmla="*/ 1600200 w 2489200"/>
                <a:gd name="connsiteY32" fmla="*/ 2514600 h 2618317"/>
                <a:gd name="connsiteX33" fmla="*/ 1644650 w 2489200"/>
                <a:gd name="connsiteY33" fmla="*/ 2495550 h 2618317"/>
                <a:gd name="connsiteX34" fmla="*/ 1689100 w 2489200"/>
                <a:gd name="connsiteY34" fmla="*/ 2438400 h 2618317"/>
                <a:gd name="connsiteX35" fmla="*/ 1758950 w 2489200"/>
                <a:gd name="connsiteY35" fmla="*/ 2063750 h 2618317"/>
                <a:gd name="connsiteX36" fmla="*/ 1778000 w 2489200"/>
                <a:gd name="connsiteY36" fmla="*/ 1822450 h 2618317"/>
                <a:gd name="connsiteX37" fmla="*/ 1797050 w 2489200"/>
                <a:gd name="connsiteY37" fmla="*/ 1384300 h 2618317"/>
                <a:gd name="connsiteX38" fmla="*/ 1809750 w 2489200"/>
                <a:gd name="connsiteY38" fmla="*/ 1282700 h 2618317"/>
                <a:gd name="connsiteX39" fmla="*/ 1816100 w 2489200"/>
                <a:gd name="connsiteY39" fmla="*/ 1181100 h 2618317"/>
                <a:gd name="connsiteX40" fmla="*/ 1828800 w 2489200"/>
                <a:gd name="connsiteY40" fmla="*/ 1155700 h 2618317"/>
                <a:gd name="connsiteX41" fmla="*/ 1860550 w 2489200"/>
                <a:gd name="connsiteY41" fmla="*/ 1181100 h 2618317"/>
                <a:gd name="connsiteX42" fmla="*/ 1866900 w 2489200"/>
                <a:gd name="connsiteY42" fmla="*/ 1320800 h 2618317"/>
                <a:gd name="connsiteX43" fmla="*/ 1885950 w 2489200"/>
                <a:gd name="connsiteY43" fmla="*/ 1492250 h 2618317"/>
                <a:gd name="connsiteX44" fmla="*/ 1898650 w 2489200"/>
                <a:gd name="connsiteY44" fmla="*/ 1543050 h 2618317"/>
                <a:gd name="connsiteX45" fmla="*/ 1917700 w 2489200"/>
                <a:gd name="connsiteY45" fmla="*/ 1587500 h 2618317"/>
                <a:gd name="connsiteX46" fmla="*/ 1930400 w 2489200"/>
                <a:gd name="connsiteY46" fmla="*/ 1593850 h 2618317"/>
                <a:gd name="connsiteX47" fmla="*/ 1955800 w 2489200"/>
                <a:gd name="connsiteY47" fmla="*/ 1593850 h 2618317"/>
                <a:gd name="connsiteX48" fmla="*/ 1987550 w 2489200"/>
                <a:gd name="connsiteY48" fmla="*/ 1651000 h 2618317"/>
                <a:gd name="connsiteX49" fmla="*/ 2019300 w 2489200"/>
                <a:gd name="connsiteY49" fmla="*/ 1746250 h 2618317"/>
                <a:gd name="connsiteX50" fmla="*/ 2051050 w 2489200"/>
                <a:gd name="connsiteY50" fmla="*/ 1822450 h 2618317"/>
                <a:gd name="connsiteX51" fmla="*/ 2070100 w 2489200"/>
                <a:gd name="connsiteY51" fmla="*/ 1879600 h 2618317"/>
                <a:gd name="connsiteX52" fmla="*/ 2101850 w 2489200"/>
                <a:gd name="connsiteY52" fmla="*/ 1962150 h 2618317"/>
                <a:gd name="connsiteX53" fmla="*/ 2120900 w 2489200"/>
                <a:gd name="connsiteY53" fmla="*/ 2019300 h 2618317"/>
                <a:gd name="connsiteX54" fmla="*/ 2152650 w 2489200"/>
                <a:gd name="connsiteY54" fmla="*/ 2127250 h 2618317"/>
                <a:gd name="connsiteX55" fmla="*/ 2184400 w 2489200"/>
                <a:gd name="connsiteY55" fmla="*/ 2203450 h 2618317"/>
                <a:gd name="connsiteX56" fmla="*/ 2222500 w 2489200"/>
                <a:gd name="connsiteY56" fmla="*/ 2279650 h 2618317"/>
                <a:gd name="connsiteX57" fmla="*/ 2247900 w 2489200"/>
                <a:gd name="connsiteY57" fmla="*/ 2343150 h 2618317"/>
                <a:gd name="connsiteX58" fmla="*/ 2298700 w 2489200"/>
                <a:gd name="connsiteY58" fmla="*/ 2387600 h 2618317"/>
                <a:gd name="connsiteX59" fmla="*/ 2343150 w 2489200"/>
                <a:gd name="connsiteY59" fmla="*/ 2419350 h 2618317"/>
                <a:gd name="connsiteX60" fmla="*/ 2387600 w 2489200"/>
                <a:gd name="connsiteY60" fmla="*/ 2438400 h 2618317"/>
                <a:gd name="connsiteX61" fmla="*/ 2438400 w 2489200"/>
                <a:gd name="connsiteY61" fmla="*/ 2463800 h 2618317"/>
                <a:gd name="connsiteX62" fmla="*/ 2489200 w 2489200"/>
                <a:gd name="connsiteY62" fmla="*/ 2432050 h 2618317"/>
                <a:gd name="connsiteX63" fmla="*/ 2489200 w 2489200"/>
                <a:gd name="connsiteY63" fmla="*/ 2432050 h 261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489200" h="2618317">
                  <a:moveTo>
                    <a:pt x="0" y="2603500"/>
                  </a:moveTo>
                  <a:cubicBezTo>
                    <a:pt x="41804" y="2604029"/>
                    <a:pt x="83608" y="2604558"/>
                    <a:pt x="120650" y="2603500"/>
                  </a:cubicBezTo>
                  <a:cubicBezTo>
                    <a:pt x="157692" y="2602442"/>
                    <a:pt x="188383" y="2601383"/>
                    <a:pt x="222250" y="2597150"/>
                  </a:cubicBezTo>
                  <a:cubicBezTo>
                    <a:pt x="256117" y="2592917"/>
                    <a:pt x="298450" y="2596092"/>
                    <a:pt x="323850" y="2578100"/>
                  </a:cubicBezTo>
                  <a:cubicBezTo>
                    <a:pt x="349250" y="2560108"/>
                    <a:pt x="363008" y="2527300"/>
                    <a:pt x="374650" y="2489200"/>
                  </a:cubicBezTo>
                  <a:cubicBezTo>
                    <a:pt x="386292" y="2451100"/>
                    <a:pt x="386292" y="2452158"/>
                    <a:pt x="393700" y="2349500"/>
                  </a:cubicBezTo>
                  <a:cubicBezTo>
                    <a:pt x="401108" y="2246842"/>
                    <a:pt x="409575" y="2205566"/>
                    <a:pt x="419100" y="1873250"/>
                  </a:cubicBezTo>
                  <a:cubicBezTo>
                    <a:pt x="428625" y="1540934"/>
                    <a:pt x="443442" y="649817"/>
                    <a:pt x="450850" y="355600"/>
                  </a:cubicBezTo>
                  <a:cubicBezTo>
                    <a:pt x="458258" y="61383"/>
                    <a:pt x="460375" y="0"/>
                    <a:pt x="463550" y="107950"/>
                  </a:cubicBezTo>
                  <a:cubicBezTo>
                    <a:pt x="466725" y="215900"/>
                    <a:pt x="464608" y="705908"/>
                    <a:pt x="469900" y="1003300"/>
                  </a:cubicBezTo>
                  <a:cubicBezTo>
                    <a:pt x="475192" y="1300692"/>
                    <a:pt x="484717" y="1681692"/>
                    <a:pt x="495300" y="1892300"/>
                  </a:cubicBezTo>
                  <a:cubicBezTo>
                    <a:pt x="505883" y="2102908"/>
                    <a:pt x="524933" y="2187575"/>
                    <a:pt x="533400" y="2266950"/>
                  </a:cubicBezTo>
                  <a:cubicBezTo>
                    <a:pt x="541867" y="2346325"/>
                    <a:pt x="536575" y="2346325"/>
                    <a:pt x="546100" y="2368550"/>
                  </a:cubicBezTo>
                  <a:cubicBezTo>
                    <a:pt x="555625" y="2390775"/>
                    <a:pt x="577850" y="2384425"/>
                    <a:pt x="590550" y="2400300"/>
                  </a:cubicBezTo>
                  <a:cubicBezTo>
                    <a:pt x="603250" y="2416175"/>
                    <a:pt x="613833" y="2447925"/>
                    <a:pt x="622300" y="2463800"/>
                  </a:cubicBezTo>
                  <a:cubicBezTo>
                    <a:pt x="630767" y="2479675"/>
                    <a:pt x="632883" y="2481792"/>
                    <a:pt x="641350" y="2495550"/>
                  </a:cubicBezTo>
                  <a:cubicBezTo>
                    <a:pt x="649817" y="2509308"/>
                    <a:pt x="659342" y="2532592"/>
                    <a:pt x="673100" y="2546350"/>
                  </a:cubicBezTo>
                  <a:cubicBezTo>
                    <a:pt x="686858" y="2560108"/>
                    <a:pt x="698500" y="2572808"/>
                    <a:pt x="723900" y="2578100"/>
                  </a:cubicBezTo>
                  <a:cubicBezTo>
                    <a:pt x="749300" y="2583392"/>
                    <a:pt x="825500" y="2578100"/>
                    <a:pt x="825500" y="2578100"/>
                  </a:cubicBezTo>
                  <a:cubicBezTo>
                    <a:pt x="855133" y="2578100"/>
                    <a:pt x="880533" y="2573867"/>
                    <a:pt x="901700" y="2578100"/>
                  </a:cubicBezTo>
                  <a:cubicBezTo>
                    <a:pt x="922867" y="2582333"/>
                    <a:pt x="928158" y="2597150"/>
                    <a:pt x="952500" y="2603500"/>
                  </a:cubicBezTo>
                  <a:cubicBezTo>
                    <a:pt x="976842" y="2609850"/>
                    <a:pt x="1012825" y="2614083"/>
                    <a:pt x="1047750" y="2616200"/>
                  </a:cubicBezTo>
                  <a:cubicBezTo>
                    <a:pt x="1082675" y="2618317"/>
                    <a:pt x="1132417" y="2618317"/>
                    <a:pt x="1162050" y="2616200"/>
                  </a:cubicBezTo>
                  <a:cubicBezTo>
                    <a:pt x="1191683" y="2614083"/>
                    <a:pt x="1201208" y="2611967"/>
                    <a:pt x="1225550" y="2603500"/>
                  </a:cubicBezTo>
                  <a:cubicBezTo>
                    <a:pt x="1249892" y="2595033"/>
                    <a:pt x="1291167" y="2578100"/>
                    <a:pt x="1308100" y="2565400"/>
                  </a:cubicBezTo>
                  <a:cubicBezTo>
                    <a:pt x="1325033" y="2552700"/>
                    <a:pt x="1317625" y="2531533"/>
                    <a:pt x="1327150" y="2527300"/>
                  </a:cubicBezTo>
                  <a:cubicBezTo>
                    <a:pt x="1336675" y="2523067"/>
                    <a:pt x="1347258" y="2535767"/>
                    <a:pt x="1365250" y="2540000"/>
                  </a:cubicBezTo>
                  <a:cubicBezTo>
                    <a:pt x="1383242" y="2544233"/>
                    <a:pt x="1412875" y="2554817"/>
                    <a:pt x="1435100" y="2552700"/>
                  </a:cubicBezTo>
                  <a:cubicBezTo>
                    <a:pt x="1457325" y="2550583"/>
                    <a:pt x="1483783" y="2534708"/>
                    <a:pt x="1498600" y="2527300"/>
                  </a:cubicBezTo>
                  <a:cubicBezTo>
                    <a:pt x="1513417" y="2519892"/>
                    <a:pt x="1514475" y="2512483"/>
                    <a:pt x="1524000" y="2508250"/>
                  </a:cubicBezTo>
                  <a:cubicBezTo>
                    <a:pt x="1533525" y="2504017"/>
                    <a:pt x="1548342" y="2501900"/>
                    <a:pt x="1555750" y="2501900"/>
                  </a:cubicBezTo>
                  <a:cubicBezTo>
                    <a:pt x="1563158" y="2501900"/>
                    <a:pt x="1561042" y="2506133"/>
                    <a:pt x="1568450" y="2508250"/>
                  </a:cubicBezTo>
                  <a:cubicBezTo>
                    <a:pt x="1575858" y="2510367"/>
                    <a:pt x="1587500" y="2516717"/>
                    <a:pt x="1600200" y="2514600"/>
                  </a:cubicBezTo>
                  <a:cubicBezTo>
                    <a:pt x="1612900" y="2512483"/>
                    <a:pt x="1629833" y="2508250"/>
                    <a:pt x="1644650" y="2495550"/>
                  </a:cubicBezTo>
                  <a:cubicBezTo>
                    <a:pt x="1659467" y="2482850"/>
                    <a:pt x="1670050" y="2510367"/>
                    <a:pt x="1689100" y="2438400"/>
                  </a:cubicBezTo>
                  <a:cubicBezTo>
                    <a:pt x="1708150" y="2366433"/>
                    <a:pt x="1744133" y="2166408"/>
                    <a:pt x="1758950" y="2063750"/>
                  </a:cubicBezTo>
                  <a:cubicBezTo>
                    <a:pt x="1773767" y="1961092"/>
                    <a:pt x="1771650" y="1935692"/>
                    <a:pt x="1778000" y="1822450"/>
                  </a:cubicBezTo>
                  <a:cubicBezTo>
                    <a:pt x="1784350" y="1709208"/>
                    <a:pt x="1791758" y="1474258"/>
                    <a:pt x="1797050" y="1384300"/>
                  </a:cubicBezTo>
                  <a:cubicBezTo>
                    <a:pt x="1802342" y="1294342"/>
                    <a:pt x="1806575" y="1316567"/>
                    <a:pt x="1809750" y="1282700"/>
                  </a:cubicBezTo>
                  <a:cubicBezTo>
                    <a:pt x="1812925" y="1248833"/>
                    <a:pt x="1812925" y="1202267"/>
                    <a:pt x="1816100" y="1181100"/>
                  </a:cubicBezTo>
                  <a:cubicBezTo>
                    <a:pt x="1819275" y="1159933"/>
                    <a:pt x="1821392" y="1155700"/>
                    <a:pt x="1828800" y="1155700"/>
                  </a:cubicBezTo>
                  <a:cubicBezTo>
                    <a:pt x="1836208" y="1155700"/>
                    <a:pt x="1854200" y="1153583"/>
                    <a:pt x="1860550" y="1181100"/>
                  </a:cubicBezTo>
                  <a:cubicBezTo>
                    <a:pt x="1866900" y="1208617"/>
                    <a:pt x="1862667" y="1268942"/>
                    <a:pt x="1866900" y="1320800"/>
                  </a:cubicBezTo>
                  <a:cubicBezTo>
                    <a:pt x="1871133" y="1372658"/>
                    <a:pt x="1880658" y="1455208"/>
                    <a:pt x="1885950" y="1492250"/>
                  </a:cubicBezTo>
                  <a:cubicBezTo>
                    <a:pt x="1891242" y="1529292"/>
                    <a:pt x="1893358" y="1527175"/>
                    <a:pt x="1898650" y="1543050"/>
                  </a:cubicBezTo>
                  <a:cubicBezTo>
                    <a:pt x="1903942" y="1558925"/>
                    <a:pt x="1912408" y="1579033"/>
                    <a:pt x="1917700" y="1587500"/>
                  </a:cubicBezTo>
                  <a:cubicBezTo>
                    <a:pt x="1922992" y="1595967"/>
                    <a:pt x="1924050" y="1592792"/>
                    <a:pt x="1930400" y="1593850"/>
                  </a:cubicBezTo>
                  <a:cubicBezTo>
                    <a:pt x="1936750" y="1594908"/>
                    <a:pt x="1946275" y="1584325"/>
                    <a:pt x="1955800" y="1593850"/>
                  </a:cubicBezTo>
                  <a:cubicBezTo>
                    <a:pt x="1965325" y="1603375"/>
                    <a:pt x="1976967" y="1625600"/>
                    <a:pt x="1987550" y="1651000"/>
                  </a:cubicBezTo>
                  <a:cubicBezTo>
                    <a:pt x="1998133" y="1676400"/>
                    <a:pt x="2008717" y="1717675"/>
                    <a:pt x="2019300" y="1746250"/>
                  </a:cubicBezTo>
                  <a:cubicBezTo>
                    <a:pt x="2029883" y="1774825"/>
                    <a:pt x="2042583" y="1800225"/>
                    <a:pt x="2051050" y="1822450"/>
                  </a:cubicBezTo>
                  <a:cubicBezTo>
                    <a:pt x="2059517" y="1844675"/>
                    <a:pt x="2061633" y="1856317"/>
                    <a:pt x="2070100" y="1879600"/>
                  </a:cubicBezTo>
                  <a:cubicBezTo>
                    <a:pt x="2078567" y="1902883"/>
                    <a:pt x="2093383" y="1938867"/>
                    <a:pt x="2101850" y="1962150"/>
                  </a:cubicBezTo>
                  <a:cubicBezTo>
                    <a:pt x="2110317" y="1985433"/>
                    <a:pt x="2112433" y="1991783"/>
                    <a:pt x="2120900" y="2019300"/>
                  </a:cubicBezTo>
                  <a:cubicBezTo>
                    <a:pt x="2129367" y="2046817"/>
                    <a:pt x="2142067" y="2096558"/>
                    <a:pt x="2152650" y="2127250"/>
                  </a:cubicBezTo>
                  <a:cubicBezTo>
                    <a:pt x="2163233" y="2157942"/>
                    <a:pt x="2172758" y="2178050"/>
                    <a:pt x="2184400" y="2203450"/>
                  </a:cubicBezTo>
                  <a:cubicBezTo>
                    <a:pt x="2196042" y="2228850"/>
                    <a:pt x="2211917" y="2256367"/>
                    <a:pt x="2222500" y="2279650"/>
                  </a:cubicBezTo>
                  <a:cubicBezTo>
                    <a:pt x="2233083" y="2302933"/>
                    <a:pt x="2235200" y="2325158"/>
                    <a:pt x="2247900" y="2343150"/>
                  </a:cubicBezTo>
                  <a:cubicBezTo>
                    <a:pt x="2260600" y="2361142"/>
                    <a:pt x="2282825" y="2374900"/>
                    <a:pt x="2298700" y="2387600"/>
                  </a:cubicBezTo>
                  <a:cubicBezTo>
                    <a:pt x="2314575" y="2400300"/>
                    <a:pt x="2328333" y="2410883"/>
                    <a:pt x="2343150" y="2419350"/>
                  </a:cubicBezTo>
                  <a:cubicBezTo>
                    <a:pt x="2357967" y="2427817"/>
                    <a:pt x="2371725" y="2430992"/>
                    <a:pt x="2387600" y="2438400"/>
                  </a:cubicBezTo>
                  <a:cubicBezTo>
                    <a:pt x="2403475" y="2445808"/>
                    <a:pt x="2421467" y="2464858"/>
                    <a:pt x="2438400" y="2463800"/>
                  </a:cubicBezTo>
                  <a:cubicBezTo>
                    <a:pt x="2455333" y="2462742"/>
                    <a:pt x="2489200" y="2432050"/>
                    <a:pt x="2489200" y="2432050"/>
                  </a:cubicBezTo>
                  <a:lnTo>
                    <a:pt x="2489200" y="243205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31776" y="5194821"/>
              <a:ext cx="1597160" cy="224916"/>
            </a:xfrm>
            <a:custGeom>
              <a:avLst/>
              <a:gdLst>
                <a:gd name="connsiteX0" fmla="*/ 0 w 2006600"/>
                <a:gd name="connsiteY0" fmla="*/ 276225 h 282575"/>
                <a:gd name="connsiteX1" fmla="*/ 63500 w 2006600"/>
                <a:gd name="connsiteY1" fmla="*/ 276225 h 282575"/>
                <a:gd name="connsiteX2" fmla="*/ 190500 w 2006600"/>
                <a:gd name="connsiteY2" fmla="*/ 276225 h 282575"/>
                <a:gd name="connsiteX3" fmla="*/ 241300 w 2006600"/>
                <a:gd name="connsiteY3" fmla="*/ 257175 h 282575"/>
                <a:gd name="connsiteX4" fmla="*/ 298450 w 2006600"/>
                <a:gd name="connsiteY4" fmla="*/ 219075 h 282575"/>
                <a:gd name="connsiteX5" fmla="*/ 393700 w 2006600"/>
                <a:gd name="connsiteY5" fmla="*/ 206375 h 282575"/>
                <a:gd name="connsiteX6" fmla="*/ 463550 w 2006600"/>
                <a:gd name="connsiteY6" fmla="*/ 206375 h 282575"/>
                <a:gd name="connsiteX7" fmla="*/ 520700 w 2006600"/>
                <a:gd name="connsiteY7" fmla="*/ 219075 h 282575"/>
                <a:gd name="connsiteX8" fmla="*/ 577850 w 2006600"/>
                <a:gd name="connsiteY8" fmla="*/ 250825 h 282575"/>
                <a:gd name="connsiteX9" fmla="*/ 622300 w 2006600"/>
                <a:gd name="connsiteY9" fmla="*/ 263525 h 282575"/>
                <a:gd name="connsiteX10" fmla="*/ 679450 w 2006600"/>
                <a:gd name="connsiteY10" fmla="*/ 276225 h 282575"/>
                <a:gd name="connsiteX11" fmla="*/ 749300 w 2006600"/>
                <a:gd name="connsiteY11" fmla="*/ 276225 h 282575"/>
                <a:gd name="connsiteX12" fmla="*/ 812800 w 2006600"/>
                <a:gd name="connsiteY12" fmla="*/ 238125 h 282575"/>
                <a:gd name="connsiteX13" fmla="*/ 831850 w 2006600"/>
                <a:gd name="connsiteY13" fmla="*/ 219075 h 282575"/>
                <a:gd name="connsiteX14" fmla="*/ 876300 w 2006600"/>
                <a:gd name="connsiteY14" fmla="*/ 193675 h 282575"/>
                <a:gd name="connsiteX15" fmla="*/ 914400 w 2006600"/>
                <a:gd name="connsiteY15" fmla="*/ 149225 h 282575"/>
                <a:gd name="connsiteX16" fmla="*/ 952500 w 2006600"/>
                <a:gd name="connsiteY16" fmla="*/ 123825 h 282575"/>
                <a:gd name="connsiteX17" fmla="*/ 1028700 w 2006600"/>
                <a:gd name="connsiteY17" fmla="*/ 123825 h 282575"/>
                <a:gd name="connsiteX18" fmla="*/ 1079500 w 2006600"/>
                <a:gd name="connsiteY18" fmla="*/ 136525 h 282575"/>
                <a:gd name="connsiteX19" fmla="*/ 1136650 w 2006600"/>
                <a:gd name="connsiteY19" fmla="*/ 155575 h 282575"/>
                <a:gd name="connsiteX20" fmla="*/ 1174750 w 2006600"/>
                <a:gd name="connsiteY20" fmla="*/ 161925 h 282575"/>
                <a:gd name="connsiteX21" fmla="*/ 1231900 w 2006600"/>
                <a:gd name="connsiteY21" fmla="*/ 149225 h 282575"/>
                <a:gd name="connsiteX22" fmla="*/ 1327150 w 2006600"/>
                <a:gd name="connsiteY22" fmla="*/ 104775 h 282575"/>
                <a:gd name="connsiteX23" fmla="*/ 1352550 w 2006600"/>
                <a:gd name="connsiteY23" fmla="*/ 47625 h 282575"/>
                <a:gd name="connsiteX24" fmla="*/ 1365250 w 2006600"/>
                <a:gd name="connsiteY24" fmla="*/ 3175 h 282575"/>
                <a:gd name="connsiteX25" fmla="*/ 1416050 w 2006600"/>
                <a:gd name="connsiteY25" fmla="*/ 28575 h 282575"/>
                <a:gd name="connsiteX26" fmla="*/ 1466850 w 2006600"/>
                <a:gd name="connsiteY26" fmla="*/ 47625 h 282575"/>
                <a:gd name="connsiteX27" fmla="*/ 1524000 w 2006600"/>
                <a:gd name="connsiteY27" fmla="*/ 60325 h 282575"/>
                <a:gd name="connsiteX28" fmla="*/ 1574800 w 2006600"/>
                <a:gd name="connsiteY28" fmla="*/ 66675 h 282575"/>
                <a:gd name="connsiteX29" fmla="*/ 1663700 w 2006600"/>
                <a:gd name="connsiteY29" fmla="*/ 60325 h 282575"/>
                <a:gd name="connsiteX30" fmla="*/ 1695450 w 2006600"/>
                <a:gd name="connsiteY30" fmla="*/ 47625 h 282575"/>
                <a:gd name="connsiteX31" fmla="*/ 1778000 w 2006600"/>
                <a:gd name="connsiteY31" fmla="*/ 41275 h 282575"/>
                <a:gd name="connsiteX32" fmla="*/ 1828800 w 2006600"/>
                <a:gd name="connsiteY32" fmla="*/ 53975 h 282575"/>
                <a:gd name="connsiteX33" fmla="*/ 1854200 w 2006600"/>
                <a:gd name="connsiteY33" fmla="*/ 53975 h 282575"/>
                <a:gd name="connsiteX34" fmla="*/ 1892300 w 2006600"/>
                <a:gd name="connsiteY34" fmla="*/ 53975 h 282575"/>
                <a:gd name="connsiteX35" fmla="*/ 1987550 w 2006600"/>
                <a:gd name="connsiteY35" fmla="*/ 53975 h 282575"/>
                <a:gd name="connsiteX36" fmla="*/ 2006600 w 2006600"/>
                <a:gd name="connsiteY36" fmla="*/ 539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6600" h="282575">
                  <a:moveTo>
                    <a:pt x="0" y="276225"/>
                  </a:moveTo>
                  <a:lnTo>
                    <a:pt x="63500" y="276225"/>
                  </a:lnTo>
                  <a:cubicBezTo>
                    <a:pt x="95250" y="276225"/>
                    <a:pt x="160867" y="279400"/>
                    <a:pt x="190500" y="276225"/>
                  </a:cubicBezTo>
                  <a:cubicBezTo>
                    <a:pt x="220133" y="273050"/>
                    <a:pt x="223308" y="266700"/>
                    <a:pt x="241300" y="257175"/>
                  </a:cubicBezTo>
                  <a:cubicBezTo>
                    <a:pt x="259292" y="247650"/>
                    <a:pt x="273050" y="227542"/>
                    <a:pt x="298450" y="219075"/>
                  </a:cubicBezTo>
                  <a:cubicBezTo>
                    <a:pt x="323850" y="210608"/>
                    <a:pt x="366183" y="208492"/>
                    <a:pt x="393700" y="206375"/>
                  </a:cubicBezTo>
                  <a:cubicBezTo>
                    <a:pt x="421217" y="204258"/>
                    <a:pt x="442383" y="204258"/>
                    <a:pt x="463550" y="206375"/>
                  </a:cubicBezTo>
                  <a:cubicBezTo>
                    <a:pt x="484717" y="208492"/>
                    <a:pt x="501650" y="211667"/>
                    <a:pt x="520700" y="219075"/>
                  </a:cubicBezTo>
                  <a:cubicBezTo>
                    <a:pt x="539750" y="226483"/>
                    <a:pt x="560917" y="243417"/>
                    <a:pt x="577850" y="250825"/>
                  </a:cubicBezTo>
                  <a:cubicBezTo>
                    <a:pt x="594783" y="258233"/>
                    <a:pt x="605367" y="259292"/>
                    <a:pt x="622300" y="263525"/>
                  </a:cubicBezTo>
                  <a:cubicBezTo>
                    <a:pt x="639233" y="267758"/>
                    <a:pt x="658283" y="274108"/>
                    <a:pt x="679450" y="276225"/>
                  </a:cubicBezTo>
                  <a:cubicBezTo>
                    <a:pt x="700617" y="278342"/>
                    <a:pt x="727075" y="282575"/>
                    <a:pt x="749300" y="276225"/>
                  </a:cubicBezTo>
                  <a:cubicBezTo>
                    <a:pt x="771525" y="269875"/>
                    <a:pt x="799042" y="247650"/>
                    <a:pt x="812800" y="238125"/>
                  </a:cubicBezTo>
                  <a:cubicBezTo>
                    <a:pt x="826558" y="228600"/>
                    <a:pt x="821267" y="226483"/>
                    <a:pt x="831850" y="219075"/>
                  </a:cubicBezTo>
                  <a:cubicBezTo>
                    <a:pt x="842433" y="211667"/>
                    <a:pt x="862542" y="205317"/>
                    <a:pt x="876300" y="193675"/>
                  </a:cubicBezTo>
                  <a:cubicBezTo>
                    <a:pt x="890058" y="182033"/>
                    <a:pt x="901700" y="160867"/>
                    <a:pt x="914400" y="149225"/>
                  </a:cubicBezTo>
                  <a:cubicBezTo>
                    <a:pt x="927100" y="137583"/>
                    <a:pt x="933450" y="128058"/>
                    <a:pt x="952500" y="123825"/>
                  </a:cubicBezTo>
                  <a:cubicBezTo>
                    <a:pt x="971550" y="119592"/>
                    <a:pt x="1007533" y="121708"/>
                    <a:pt x="1028700" y="123825"/>
                  </a:cubicBezTo>
                  <a:cubicBezTo>
                    <a:pt x="1049867" y="125942"/>
                    <a:pt x="1061508" y="131233"/>
                    <a:pt x="1079500" y="136525"/>
                  </a:cubicBezTo>
                  <a:cubicBezTo>
                    <a:pt x="1097492" y="141817"/>
                    <a:pt x="1120775" y="151342"/>
                    <a:pt x="1136650" y="155575"/>
                  </a:cubicBezTo>
                  <a:cubicBezTo>
                    <a:pt x="1152525" y="159808"/>
                    <a:pt x="1158875" y="162983"/>
                    <a:pt x="1174750" y="161925"/>
                  </a:cubicBezTo>
                  <a:cubicBezTo>
                    <a:pt x="1190625" y="160867"/>
                    <a:pt x="1206500" y="158750"/>
                    <a:pt x="1231900" y="149225"/>
                  </a:cubicBezTo>
                  <a:cubicBezTo>
                    <a:pt x="1257300" y="139700"/>
                    <a:pt x="1307042" y="121708"/>
                    <a:pt x="1327150" y="104775"/>
                  </a:cubicBezTo>
                  <a:cubicBezTo>
                    <a:pt x="1347258" y="87842"/>
                    <a:pt x="1346200" y="64558"/>
                    <a:pt x="1352550" y="47625"/>
                  </a:cubicBezTo>
                  <a:cubicBezTo>
                    <a:pt x="1358900" y="30692"/>
                    <a:pt x="1354667" y="6350"/>
                    <a:pt x="1365250" y="3175"/>
                  </a:cubicBezTo>
                  <a:cubicBezTo>
                    <a:pt x="1375833" y="0"/>
                    <a:pt x="1399117" y="21167"/>
                    <a:pt x="1416050" y="28575"/>
                  </a:cubicBezTo>
                  <a:cubicBezTo>
                    <a:pt x="1432983" y="35983"/>
                    <a:pt x="1448858" y="42333"/>
                    <a:pt x="1466850" y="47625"/>
                  </a:cubicBezTo>
                  <a:cubicBezTo>
                    <a:pt x="1484842" y="52917"/>
                    <a:pt x="1506008" y="57150"/>
                    <a:pt x="1524000" y="60325"/>
                  </a:cubicBezTo>
                  <a:cubicBezTo>
                    <a:pt x="1541992" y="63500"/>
                    <a:pt x="1551517" y="66675"/>
                    <a:pt x="1574800" y="66675"/>
                  </a:cubicBezTo>
                  <a:cubicBezTo>
                    <a:pt x="1598083" y="66675"/>
                    <a:pt x="1643592" y="63500"/>
                    <a:pt x="1663700" y="60325"/>
                  </a:cubicBezTo>
                  <a:cubicBezTo>
                    <a:pt x="1683808" y="57150"/>
                    <a:pt x="1676400" y="50800"/>
                    <a:pt x="1695450" y="47625"/>
                  </a:cubicBezTo>
                  <a:cubicBezTo>
                    <a:pt x="1714500" y="44450"/>
                    <a:pt x="1755775" y="40217"/>
                    <a:pt x="1778000" y="41275"/>
                  </a:cubicBezTo>
                  <a:cubicBezTo>
                    <a:pt x="1800225" y="42333"/>
                    <a:pt x="1816100" y="51858"/>
                    <a:pt x="1828800" y="53975"/>
                  </a:cubicBezTo>
                  <a:cubicBezTo>
                    <a:pt x="1841500" y="56092"/>
                    <a:pt x="1854200" y="53975"/>
                    <a:pt x="1854200" y="53975"/>
                  </a:cubicBezTo>
                  <a:lnTo>
                    <a:pt x="1892300" y="53975"/>
                  </a:lnTo>
                  <a:lnTo>
                    <a:pt x="1987550" y="53975"/>
                  </a:lnTo>
                  <a:lnTo>
                    <a:pt x="2006600" y="5397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09011" y="3143616"/>
              <a:ext cx="2319925" cy="2286230"/>
            </a:xfrm>
            <a:custGeom>
              <a:avLst/>
              <a:gdLst>
                <a:gd name="connsiteX0" fmla="*/ 0 w 2914650"/>
                <a:gd name="connsiteY0" fmla="*/ 2872317 h 2872317"/>
                <a:gd name="connsiteX1" fmla="*/ 44450 w 2914650"/>
                <a:gd name="connsiteY1" fmla="*/ 2840567 h 2872317"/>
                <a:gd name="connsiteX2" fmla="*/ 107950 w 2914650"/>
                <a:gd name="connsiteY2" fmla="*/ 2808817 h 2872317"/>
                <a:gd name="connsiteX3" fmla="*/ 196850 w 2914650"/>
                <a:gd name="connsiteY3" fmla="*/ 2789767 h 2872317"/>
                <a:gd name="connsiteX4" fmla="*/ 254000 w 2914650"/>
                <a:gd name="connsiteY4" fmla="*/ 2783417 h 2872317"/>
                <a:gd name="connsiteX5" fmla="*/ 323850 w 2914650"/>
                <a:gd name="connsiteY5" fmla="*/ 2713567 h 2872317"/>
                <a:gd name="connsiteX6" fmla="*/ 323850 w 2914650"/>
                <a:gd name="connsiteY6" fmla="*/ 2586567 h 2872317"/>
                <a:gd name="connsiteX7" fmla="*/ 342900 w 2914650"/>
                <a:gd name="connsiteY7" fmla="*/ 2421467 h 2872317"/>
                <a:gd name="connsiteX8" fmla="*/ 349250 w 2914650"/>
                <a:gd name="connsiteY8" fmla="*/ 2275417 h 2872317"/>
                <a:gd name="connsiteX9" fmla="*/ 349250 w 2914650"/>
                <a:gd name="connsiteY9" fmla="*/ 2123017 h 2872317"/>
                <a:gd name="connsiteX10" fmla="*/ 355600 w 2914650"/>
                <a:gd name="connsiteY10" fmla="*/ 1900767 h 2872317"/>
                <a:gd name="connsiteX11" fmla="*/ 368300 w 2914650"/>
                <a:gd name="connsiteY11" fmla="*/ 1761067 h 2872317"/>
                <a:gd name="connsiteX12" fmla="*/ 374650 w 2914650"/>
                <a:gd name="connsiteY12" fmla="*/ 1513417 h 2872317"/>
                <a:gd name="connsiteX13" fmla="*/ 387350 w 2914650"/>
                <a:gd name="connsiteY13" fmla="*/ 1386417 h 2872317"/>
                <a:gd name="connsiteX14" fmla="*/ 425450 w 2914650"/>
                <a:gd name="connsiteY14" fmla="*/ 1900767 h 2872317"/>
                <a:gd name="connsiteX15" fmla="*/ 457200 w 2914650"/>
                <a:gd name="connsiteY15" fmla="*/ 2250017 h 2872317"/>
                <a:gd name="connsiteX16" fmla="*/ 488950 w 2914650"/>
                <a:gd name="connsiteY16" fmla="*/ 2402417 h 2872317"/>
                <a:gd name="connsiteX17" fmla="*/ 552450 w 2914650"/>
                <a:gd name="connsiteY17" fmla="*/ 2497667 h 2872317"/>
                <a:gd name="connsiteX18" fmla="*/ 603250 w 2914650"/>
                <a:gd name="connsiteY18" fmla="*/ 2631017 h 2872317"/>
                <a:gd name="connsiteX19" fmla="*/ 711200 w 2914650"/>
                <a:gd name="connsiteY19" fmla="*/ 2713567 h 2872317"/>
                <a:gd name="connsiteX20" fmla="*/ 781050 w 2914650"/>
                <a:gd name="connsiteY20" fmla="*/ 2751667 h 2872317"/>
                <a:gd name="connsiteX21" fmla="*/ 908050 w 2914650"/>
                <a:gd name="connsiteY21" fmla="*/ 2789767 h 2872317"/>
                <a:gd name="connsiteX22" fmla="*/ 1111250 w 2914650"/>
                <a:gd name="connsiteY22" fmla="*/ 2834217 h 2872317"/>
                <a:gd name="connsiteX23" fmla="*/ 1219200 w 2914650"/>
                <a:gd name="connsiteY23" fmla="*/ 2853267 h 2872317"/>
                <a:gd name="connsiteX24" fmla="*/ 1314450 w 2914650"/>
                <a:gd name="connsiteY24" fmla="*/ 2865967 h 2872317"/>
                <a:gd name="connsiteX25" fmla="*/ 1346200 w 2914650"/>
                <a:gd name="connsiteY25" fmla="*/ 2853267 h 2872317"/>
                <a:gd name="connsiteX26" fmla="*/ 1416050 w 2914650"/>
                <a:gd name="connsiteY26" fmla="*/ 2821517 h 2872317"/>
                <a:gd name="connsiteX27" fmla="*/ 1479550 w 2914650"/>
                <a:gd name="connsiteY27" fmla="*/ 2808817 h 2872317"/>
                <a:gd name="connsiteX28" fmla="*/ 1574800 w 2914650"/>
                <a:gd name="connsiteY28" fmla="*/ 2827867 h 2872317"/>
                <a:gd name="connsiteX29" fmla="*/ 1670050 w 2914650"/>
                <a:gd name="connsiteY29" fmla="*/ 2789767 h 2872317"/>
                <a:gd name="connsiteX30" fmla="*/ 1746250 w 2914650"/>
                <a:gd name="connsiteY30" fmla="*/ 2694517 h 2872317"/>
                <a:gd name="connsiteX31" fmla="*/ 1816100 w 2914650"/>
                <a:gd name="connsiteY31" fmla="*/ 2504017 h 2872317"/>
                <a:gd name="connsiteX32" fmla="*/ 1854200 w 2914650"/>
                <a:gd name="connsiteY32" fmla="*/ 2459567 h 2872317"/>
                <a:gd name="connsiteX33" fmla="*/ 1885950 w 2914650"/>
                <a:gd name="connsiteY33" fmla="*/ 2459567 h 2872317"/>
                <a:gd name="connsiteX34" fmla="*/ 1930400 w 2914650"/>
                <a:gd name="connsiteY34" fmla="*/ 2491317 h 2872317"/>
                <a:gd name="connsiteX35" fmla="*/ 2012950 w 2914650"/>
                <a:gd name="connsiteY35" fmla="*/ 2535767 h 2872317"/>
                <a:gd name="connsiteX36" fmla="*/ 2070100 w 2914650"/>
                <a:gd name="connsiteY36" fmla="*/ 2529417 h 2872317"/>
                <a:gd name="connsiteX37" fmla="*/ 2146300 w 2914650"/>
                <a:gd name="connsiteY37" fmla="*/ 2453217 h 2872317"/>
                <a:gd name="connsiteX38" fmla="*/ 2184400 w 2914650"/>
                <a:gd name="connsiteY38" fmla="*/ 2116667 h 2872317"/>
                <a:gd name="connsiteX39" fmla="*/ 2254250 w 2914650"/>
                <a:gd name="connsiteY39" fmla="*/ 795867 h 2872317"/>
                <a:gd name="connsiteX40" fmla="*/ 2266950 w 2914650"/>
                <a:gd name="connsiteY40" fmla="*/ 160867 h 2872317"/>
                <a:gd name="connsiteX41" fmla="*/ 2305050 w 2914650"/>
                <a:gd name="connsiteY41" fmla="*/ 8467 h 2872317"/>
                <a:gd name="connsiteX42" fmla="*/ 2330450 w 2914650"/>
                <a:gd name="connsiteY42" fmla="*/ 211667 h 2872317"/>
                <a:gd name="connsiteX43" fmla="*/ 2374900 w 2914650"/>
                <a:gd name="connsiteY43" fmla="*/ 878417 h 2872317"/>
                <a:gd name="connsiteX44" fmla="*/ 2438400 w 2914650"/>
                <a:gd name="connsiteY44" fmla="*/ 1284817 h 2872317"/>
                <a:gd name="connsiteX45" fmla="*/ 2540000 w 2914650"/>
                <a:gd name="connsiteY45" fmla="*/ 1754717 h 2872317"/>
                <a:gd name="connsiteX46" fmla="*/ 2724150 w 2914650"/>
                <a:gd name="connsiteY46" fmla="*/ 2154767 h 2872317"/>
                <a:gd name="connsiteX47" fmla="*/ 2914650 w 2914650"/>
                <a:gd name="connsiteY47" fmla="*/ 2307167 h 28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4650" h="2872317">
                  <a:moveTo>
                    <a:pt x="0" y="2872317"/>
                  </a:moveTo>
                  <a:cubicBezTo>
                    <a:pt x="13229" y="2861733"/>
                    <a:pt x="26458" y="2851150"/>
                    <a:pt x="44450" y="2840567"/>
                  </a:cubicBezTo>
                  <a:cubicBezTo>
                    <a:pt x="62442" y="2829984"/>
                    <a:pt x="82550" y="2817284"/>
                    <a:pt x="107950" y="2808817"/>
                  </a:cubicBezTo>
                  <a:cubicBezTo>
                    <a:pt x="133350" y="2800350"/>
                    <a:pt x="172508" y="2794000"/>
                    <a:pt x="196850" y="2789767"/>
                  </a:cubicBezTo>
                  <a:cubicBezTo>
                    <a:pt x="221192" y="2785534"/>
                    <a:pt x="232833" y="2796117"/>
                    <a:pt x="254000" y="2783417"/>
                  </a:cubicBezTo>
                  <a:cubicBezTo>
                    <a:pt x="275167" y="2770717"/>
                    <a:pt x="312208" y="2746375"/>
                    <a:pt x="323850" y="2713567"/>
                  </a:cubicBezTo>
                  <a:cubicBezTo>
                    <a:pt x="335492" y="2680759"/>
                    <a:pt x="320675" y="2635250"/>
                    <a:pt x="323850" y="2586567"/>
                  </a:cubicBezTo>
                  <a:cubicBezTo>
                    <a:pt x="327025" y="2537884"/>
                    <a:pt x="338667" y="2473325"/>
                    <a:pt x="342900" y="2421467"/>
                  </a:cubicBezTo>
                  <a:cubicBezTo>
                    <a:pt x="347133" y="2369609"/>
                    <a:pt x="348192" y="2325159"/>
                    <a:pt x="349250" y="2275417"/>
                  </a:cubicBezTo>
                  <a:cubicBezTo>
                    <a:pt x="350308" y="2225675"/>
                    <a:pt x="348192" y="2185459"/>
                    <a:pt x="349250" y="2123017"/>
                  </a:cubicBezTo>
                  <a:cubicBezTo>
                    <a:pt x="350308" y="2060575"/>
                    <a:pt x="352425" y="1961092"/>
                    <a:pt x="355600" y="1900767"/>
                  </a:cubicBezTo>
                  <a:cubicBezTo>
                    <a:pt x="358775" y="1840442"/>
                    <a:pt x="365125" y="1825625"/>
                    <a:pt x="368300" y="1761067"/>
                  </a:cubicBezTo>
                  <a:cubicBezTo>
                    <a:pt x="371475" y="1696509"/>
                    <a:pt x="371475" y="1575859"/>
                    <a:pt x="374650" y="1513417"/>
                  </a:cubicBezTo>
                  <a:cubicBezTo>
                    <a:pt x="377825" y="1450975"/>
                    <a:pt x="378883" y="1321859"/>
                    <a:pt x="387350" y="1386417"/>
                  </a:cubicBezTo>
                  <a:cubicBezTo>
                    <a:pt x="395817" y="1450975"/>
                    <a:pt x="413808" y="1756834"/>
                    <a:pt x="425450" y="1900767"/>
                  </a:cubicBezTo>
                  <a:cubicBezTo>
                    <a:pt x="437092" y="2044700"/>
                    <a:pt x="446617" y="2166409"/>
                    <a:pt x="457200" y="2250017"/>
                  </a:cubicBezTo>
                  <a:cubicBezTo>
                    <a:pt x="467783" y="2333625"/>
                    <a:pt x="473075" y="2361142"/>
                    <a:pt x="488950" y="2402417"/>
                  </a:cubicBezTo>
                  <a:cubicBezTo>
                    <a:pt x="504825" y="2443692"/>
                    <a:pt x="533400" y="2459567"/>
                    <a:pt x="552450" y="2497667"/>
                  </a:cubicBezTo>
                  <a:cubicBezTo>
                    <a:pt x="571500" y="2535767"/>
                    <a:pt x="576792" y="2595034"/>
                    <a:pt x="603250" y="2631017"/>
                  </a:cubicBezTo>
                  <a:cubicBezTo>
                    <a:pt x="629708" y="2667000"/>
                    <a:pt x="681567" y="2693459"/>
                    <a:pt x="711200" y="2713567"/>
                  </a:cubicBezTo>
                  <a:cubicBezTo>
                    <a:pt x="740833" y="2733675"/>
                    <a:pt x="748242" y="2738967"/>
                    <a:pt x="781050" y="2751667"/>
                  </a:cubicBezTo>
                  <a:cubicBezTo>
                    <a:pt x="813858" y="2764367"/>
                    <a:pt x="853017" y="2776009"/>
                    <a:pt x="908050" y="2789767"/>
                  </a:cubicBezTo>
                  <a:cubicBezTo>
                    <a:pt x="963083" y="2803525"/>
                    <a:pt x="1059392" y="2823634"/>
                    <a:pt x="1111250" y="2834217"/>
                  </a:cubicBezTo>
                  <a:cubicBezTo>
                    <a:pt x="1163108" y="2844800"/>
                    <a:pt x="1185333" y="2847975"/>
                    <a:pt x="1219200" y="2853267"/>
                  </a:cubicBezTo>
                  <a:cubicBezTo>
                    <a:pt x="1253067" y="2858559"/>
                    <a:pt x="1293283" y="2865967"/>
                    <a:pt x="1314450" y="2865967"/>
                  </a:cubicBezTo>
                  <a:cubicBezTo>
                    <a:pt x="1335617" y="2865967"/>
                    <a:pt x="1329267" y="2860675"/>
                    <a:pt x="1346200" y="2853267"/>
                  </a:cubicBezTo>
                  <a:cubicBezTo>
                    <a:pt x="1363133" y="2845859"/>
                    <a:pt x="1393825" y="2828925"/>
                    <a:pt x="1416050" y="2821517"/>
                  </a:cubicBezTo>
                  <a:cubicBezTo>
                    <a:pt x="1438275" y="2814109"/>
                    <a:pt x="1453092" y="2807759"/>
                    <a:pt x="1479550" y="2808817"/>
                  </a:cubicBezTo>
                  <a:cubicBezTo>
                    <a:pt x="1506008" y="2809875"/>
                    <a:pt x="1543050" y="2831042"/>
                    <a:pt x="1574800" y="2827867"/>
                  </a:cubicBezTo>
                  <a:cubicBezTo>
                    <a:pt x="1606550" y="2824692"/>
                    <a:pt x="1641475" y="2811992"/>
                    <a:pt x="1670050" y="2789767"/>
                  </a:cubicBezTo>
                  <a:cubicBezTo>
                    <a:pt x="1698625" y="2767542"/>
                    <a:pt x="1721908" y="2742142"/>
                    <a:pt x="1746250" y="2694517"/>
                  </a:cubicBezTo>
                  <a:cubicBezTo>
                    <a:pt x="1770592" y="2646892"/>
                    <a:pt x="1798108" y="2543175"/>
                    <a:pt x="1816100" y="2504017"/>
                  </a:cubicBezTo>
                  <a:cubicBezTo>
                    <a:pt x="1834092" y="2464859"/>
                    <a:pt x="1842558" y="2466975"/>
                    <a:pt x="1854200" y="2459567"/>
                  </a:cubicBezTo>
                  <a:cubicBezTo>
                    <a:pt x="1865842" y="2452159"/>
                    <a:pt x="1873250" y="2454275"/>
                    <a:pt x="1885950" y="2459567"/>
                  </a:cubicBezTo>
                  <a:cubicBezTo>
                    <a:pt x="1898650" y="2464859"/>
                    <a:pt x="1909233" y="2478617"/>
                    <a:pt x="1930400" y="2491317"/>
                  </a:cubicBezTo>
                  <a:cubicBezTo>
                    <a:pt x="1951567" y="2504017"/>
                    <a:pt x="1989667" y="2529417"/>
                    <a:pt x="2012950" y="2535767"/>
                  </a:cubicBezTo>
                  <a:cubicBezTo>
                    <a:pt x="2036233" y="2542117"/>
                    <a:pt x="2047875" y="2543175"/>
                    <a:pt x="2070100" y="2529417"/>
                  </a:cubicBezTo>
                  <a:cubicBezTo>
                    <a:pt x="2092325" y="2515659"/>
                    <a:pt x="2127250" y="2522009"/>
                    <a:pt x="2146300" y="2453217"/>
                  </a:cubicBezTo>
                  <a:cubicBezTo>
                    <a:pt x="2165350" y="2384425"/>
                    <a:pt x="2166408" y="2392892"/>
                    <a:pt x="2184400" y="2116667"/>
                  </a:cubicBezTo>
                  <a:cubicBezTo>
                    <a:pt x="2202392" y="1840442"/>
                    <a:pt x="2240492" y="1121834"/>
                    <a:pt x="2254250" y="795867"/>
                  </a:cubicBezTo>
                  <a:cubicBezTo>
                    <a:pt x="2268008" y="469900"/>
                    <a:pt x="2258483" y="292100"/>
                    <a:pt x="2266950" y="160867"/>
                  </a:cubicBezTo>
                  <a:cubicBezTo>
                    <a:pt x="2275417" y="29634"/>
                    <a:pt x="2294467" y="0"/>
                    <a:pt x="2305050" y="8467"/>
                  </a:cubicBezTo>
                  <a:cubicBezTo>
                    <a:pt x="2315633" y="16934"/>
                    <a:pt x="2318808" y="66675"/>
                    <a:pt x="2330450" y="211667"/>
                  </a:cubicBezTo>
                  <a:cubicBezTo>
                    <a:pt x="2342092" y="356659"/>
                    <a:pt x="2356908" y="699559"/>
                    <a:pt x="2374900" y="878417"/>
                  </a:cubicBezTo>
                  <a:cubicBezTo>
                    <a:pt x="2392892" y="1057275"/>
                    <a:pt x="2410883" y="1138767"/>
                    <a:pt x="2438400" y="1284817"/>
                  </a:cubicBezTo>
                  <a:cubicBezTo>
                    <a:pt x="2465917" y="1430867"/>
                    <a:pt x="2492375" y="1609725"/>
                    <a:pt x="2540000" y="1754717"/>
                  </a:cubicBezTo>
                  <a:cubicBezTo>
                    <a:pt x="2587625" y="1899709"/>
                    <a:pt x="2661708" y="2062692"/>
                    <a:pt x="2724150" y="2154767"/>
                  </a:cubicBezTo>
                  <a:cubicBezTo>
                    <a:pt x="2786592" y="2246842"/>
                    <a:pt x="2850621" y="2277004"/>
                    <a:pt x="2914650" y="2307167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49500" y="271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axis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097154" y="5003800"/>
            <a:ext cx="0" cy="78322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54737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 axis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Adding Polarized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8914" name="Picture 2" descr="3D 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78" y="2471239"/>
            <a:ext cx="4582902" cy="3222353"/>
          </a:xfrm>
          <a:prstGeom prst="rect">
            <a:avLst/>
          </a:prstGeom>
          <a:noFill/>
        </p:spPr>
      </p:pic>
      <p:pic>
        <p:nvPicPr>
          <p:cNvPr id="38916" name="Picture 4" descr="2D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603" y="2484302"/>
            <a:ext cx="3209289" cy="32092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4200" y="825500"/>
            <a:ext cx="793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phase (peak at the same time) + same amplitude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Vertical + Horizontal = 45° diagonal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2D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2501900"/>
            <a:ext cx="3184525" cy="3184525"/>
          </a:xfrm>
          <a:prstGeom prst="rect">
            <a:avLst/>
          </a:prstGeom>
          <a:noFill/>
        </p:spPr>
      </p:pic>
      <p:pic>
        <p:nvPicPr>
          <p:cNvPr id="41986" name="Picture 2" descr="3D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4" y="2476500"/>
            <a:ext cx="4568825" cy="321245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Adding Polarized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9055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Green peaks when red baselines.</a:t>
            </a:r>
          </a:p>
          <a:p>
            <a:pPr algn="ctr"/>
            <a:r>
              <a:rPr lang="en-US" sz="2400" dirty="0" smtClean="0"/>
              <a:t>Sum (blue) is always 1.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5600" y="825500"/>
            <a:ext cx="621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¼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/>
              <a:t> (90°) out of phase + same amplitude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Vertical + Horizontal = Circular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D 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903" y="3953509"/>
            <a:ext cx="2652939" cy="186534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sz="3200" b="1" u="sng" dirty="0" smtClean="0">
                <a:solidFill>
                  <a:schemeClr val="tx2"/>
                </a:solidFill>
              </a:rPr>
              <a:t>/4 Wave Plate Polarizer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39938" name="Picture 2" descr="http://hyperphysics.phy-astr.gsu.edu/hbase/phyopt/imgpho/lcp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380" y="851619"/>
            <a:ext cx="3179620" cy="2612214"/>
          </a:xfrm>
          <a:prstGeom prst="rect">
            <a:avLst/>
          </a:prstGeom>
          <a:noFill/>
        </p:spPr>
      </p:pic>
      <p:pic>
        <p:nvPicPr>
          <p:cNvPr id="6" name="Picture 5" descr="Vertic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202" y="3583755"/>
            <a:ext cx="2690193" cy="1891542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2375623" y="3690798"/>
            <a:ext cx="526327" cy="1982732"/>
          </a:xfrm>
          <a:prstGeom prst="cube">
            <a:avLst>
              <a:gd name="adj" fmla="val 56354"/>
            </a:avLst>
          </a:prstGeom>
          <a:solidFill>
            <a:schemeClr val="bg1">
              <a:lumMod val="85000"/>
            </a:schemeClr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1703454" y="5575299"/>
            <a:ext cx="582546" cy="6562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0" y="6218535"/>
            <a:ext cx="455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dirty="0" smtClean="0"/>
              <a:t>/4 Wave Plate Polarizer</a:t>
            </a:r>
            <a:endParaRPr lang="en-US" sz="2400" dirty="0"/>
          </a:p>
        </p:txBody>
      </p:sp>
      <p:pic>
        <p:nvPicPr>
          <p:cNvPr id="15" name="Picture 4" descr="2D anima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075" y="3822700"/>
            <a:ext cx="2384425" cy="238442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799" y="1168400"/>
            <a:ext cx="7039429" cy="5290457"/>
          </a:xfrm>
        </p:spPr>
        <p:txBody>
          <a:bodyPr>
            <a:normAutofit/>
          </a:bodyPr>
          <a:lstStyle/>
          <a:p>
            <a:r>
              <a:rPr lang="en-US" dirty="0" smtClean="0"/>
              <a:t>Dipole Moment/Polarity</a:t>
            </a:r>
          </a:p>
          <a:p>
            <a:r>
              <a:rPr lang="en-US" dirty="0" smtClean="0"/>
              <a:t>Dipole and Symmetry</a:t>
            </a:r>
          </a:p>
          <a:p>
            <a:r>
              <a:rPr lang="en-US" dirty="0" smtClean="0"/>
              <a:t>Dipole and Crystals</a:t>
            </a:r>
          </a:p>
          <a:p>
            <a:r>
              <a:rPr lang="en-US" dirty="0" err="1" smtClean="0"/>
              <a:t>Chirality</a:t>
            </a:r>
            <a:endParaRPr lang="en-US" dirty="0" smtClean="0"/>
          </a:p>
          <a:p>
            <a:r>
              <a:rPr lang="en-US" dirty="0" smtClean="0"/>
              <a:t>Circular </a:t>
            </a:r>
            <a:r>
              <a:rPr lang="en-US" dirty="0" err="1" smtClean="0"/>
              <a:t>Dichroism</a:t>
            </a:r>
            <a:endParaRPr lang="en-US" dirty="0" smtClean="0"/>
          </a:p>
          <a:p>
            <a:r>
              <a:rPr lang="en-US" dirty="0" smtClean="0"/>
              <a:t>Optical Activity and Symmetry</a:t>
            </a:r>
          </a:p>
          <a:p>
            <a:r>
              <a:rPr lang="en-US" dirty="0" smtClean="0"/>
              <a:t>Dynamic Molecules</a:t>
            </a:r>
          </a:p>
          <a:p>
            <a:r>
              <a:rPr lang="en-US" dirty="0" smtClean="0"/>
              <a:t>Applications of CD</a:t>
            </a:r>
          </a:p>
          <a:p>
            <a:endParaRPr lang="en-US" dirty="0"/>
          </a:p>
        </p:txBody>
      </p:sp>
      <p:pic>
        <p:nvPicPr>
          <p:cNvPr id="125954" name="Picture 2" descr="http://artforkidshub.com/wp-content/uploads/2013/08/tiger-symme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146" y="590923"/>
            <a:ext cx="2988829" cy="386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2D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3873500"/>
            <a:ext cx="2270125" cy="2270125"/>
          </a:xfrm>
          <a:prstGeom prst="rect">
            <a:avLst/>
          </a:prstGeom>
          <a:noFill/>
        </p:spPr>
      </p:pic>
      <p:pic>
        <p:nvPicPr>
          <p:cNvPr id="43014" name="Picture 6" descr="3D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4" y="3835400"/>
            <a:ext cx="3160889" cy="2222500"/>
          </a:xfrm>
          <a:prstGeom prst="rect">
            <a:avLst/>
          </a:prstGeom>
          <a:noFill/>
        </p:spPr>
      </p:pic>
      <p:pic>
        <p:nvPicPr>
          <p:cNvPr id="43012" name="Picture 4" descr="2D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1117600"/>
            <a:ext cx="2270125" cy="2270125"/>
          </a:xfrm>
          <a:prstGeom prst="rect">
            <a:avLst/>
          </a:prstGeom>
          <a:noFill/>
        </p:spPr>
      </p:pic>
      <p:pic>
        <p:nvPicPr>
          <p:cNvPr id="43010" name="Picture 2" descr="3D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5174" y="1130300"/>
            <a:ext cx="3209925" cy="2256979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Polarization of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3065" y="3365881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Side View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4512" y="3401216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View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20" y="18078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left-circularly polarized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25" y="4493243"/>
            <a:ext cx="199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right-circularly polarized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2D animaci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2501900"/>
            <a:ext cx="3171825" cy="3171825"/>
          </a:xfrm>
          <a:prstGeom prst="rect">
            <a:avLst/>
          </a:prstGeom>
          <a:noFill/>
        </p:spPr>
      </p:pic>
      <p:pic>
        <p:nvPicPr>
          <p:cNvPr id="44034" name="Picture 2" descr="3D anima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" y="2476500"/>
            <a:ext cx="4568825" cy="321245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Adding Polarized Light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825500"/>
            <a:ext cx="857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phase (peak at the same time) + same amplitude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left circular + right circular = vertical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5905500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Green peaks when red peaks.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5058" name="Picture 2" descr="http://www.enzim.hu/%7Eszia/cddemo/p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3036888"/>
            <a:ext cx="6096000" cy="2143125"/>
          </a:xfrm>
          <a:prstGeom prst="rect">
            <a:avLst/>
          </a:prstGeom>
          <a:noFill/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260600" y="5461000"/>
            <a:ext cx="4591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dirty="0"/>
              <a:t>Absorbance: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sz="2800" dirty="0" smtClean="0"/>
              <a:t>	A </a:t>
            </a:r>
            <a:r>
              <a:rPr lang="en-GB" sz="2800" dirty="0"/>
              <a:t>= -</a:t>
            </a:r>
            <a:r>
              <a:rPr lang="en-GB" sz="2800" dirty="0" smtClean="0"/>
              <a:t>log </a:t>
            </a:r>
            <a:r>
              <a:rPr lang="en-GB" sz="2800" dirty="0"/>
              <a:t>T = </a:t>
            </a:r>
            <a:r>
              <a:rPr lang="en-GB" sz="2800" dirty="0" smtClean="0"/>
              <a:t>log </a:t>
            </a:r>
            <a:r>
              <a:rPr lang="en-GB" sz="2800" dirty="0"/>
              <a:t>P</a:t>
            </a:r>
            <a:r>
              <a:rPr lang="en-GB" sz="2800" baseline="-25000" dirty="0"/>
              <a:t>0</a:t>
            </a:r>
            <a:r>
              <a:rPr lang="en-GB" sz="2800" dirty="0"/>
              <a:t>/P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57599" y="1353024"/>
            <a:ext cx="2443163" cy="920753"/>
            <a:chOff x="3885" y="696"/>
            <a:chExt cx="1539" cy="58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888" y="696"/>
              <a:ext cx="624" cy="576"/>
            </a:xfrm>
            <a:prstGeom prst="rightArrow">
              <a:avLst>
                <a:gd name="adj1" fmla="val 50000"/>
                <a:gd name="adj2" fmla="val 2708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944" y="804"/>
              <a:ext cx="480" cy="360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rgbClr val="FF0000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885" y="830"/>
              <a:ext cx="28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/>
                <a:t>P</a:t>
              </a:r>
              <a:r>
                <a:rPr lang="en-US" sz="2400" b="1" baseline="-25000" dirty="0"/>
                <a:t>0</a:t>
              </a:r>
            </a:p>
            <a:p>
              <a:pPr algn="l"/>
              <a:endParaRPr lang="en-US" sz="2400" b="1" baseline="-25000" dirty="0"/>
            </a:p>
          </p:txBody>
        </p:sp>
      </p:grpSp>
      <p:sp>
        <p:nvSpPr>
          <p:cNvPr id="12" name="Cube 11"/>
          <p:cNvSpPr/>
          <p:nvPr/>
        </p:nvSpPr>
        <p:spPr>
          <a:xfrm>
            <a:off x="4291063" y="1218216"/>
            <a:ext cx="536473" cy="134864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3615" y="2139950"/>
            <a:ext cx="115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in)</a:t>
            </a:r>
            <a:endParaRPr lang="en-US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53045" y="1575419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P</a:t>
            </a:r>
            <a:endParaRPr lang="en-US" sz="2400" b="1" baseline="-25000" dirty="0"/>
          </a:p>
          <a:p>
            <a:pPr algn="l"/>
            <a:endParaRPr lang="en-US" sz="2400" b="1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809065" y="2162141"/>
            <a:ext cx="130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(power out)</a:t>
            </a:r>
            <a:endParaRPr lang="en-US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711499" y="4004150"/>
            <a:ext cx="452438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911899" y="3650137"/>
            <a:ext cx="348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xMTEBUUExQVFhUXFxkZGBYXFxgXFxobGBccGB0ZHB8cHCggHBolHBUXITEjJSkrLi4uFx8zODMsNygtLisBCgoKDg0OGxAQGzIlICUwLzQ0LCwsLCwsLzAsNDAsLCwwLCwtLC8sNDQsLC0sLDQvLC4tLCw0LCwwLC8sLywsLP/AABEIAKMA8AMBIgACEQEDEQH/xAAcAAACAwEBAQEAAAAAAAAAAAAABAMFBgcBAgj/xABFEAACAAQDBAYGCAQDCQEAAAABAgADBBESITEFQVFhBhMicYGRBzJCobHBFCNSYnKSotE0grLCFRbhJDVjo8PS0/DxM//EABoBAQADAQEBAAAAAAAAAAAAAAADBAUBAgb/xAAuEQACAgEDAwEHAwUAAAAAAAAAAQIDEQQSIRMxUSIFMkFhgcHRFOHwFnGhsfH/2gAMAwEAAhEDEQA/AO4wQQQAQQQpXVLLhVAC7k2voABcsbZ2GWW+4gBuCKufOnSRjd1mILYxgwEC+bA4jkNbHdvi0gAislM84swmFEuQmELc2yLEsDkTewG4b7xPteaVlNhNmayKeBc4QfC9/CJpMoIoVRZVAAHICwgCChqGxNLmWxrY3AsGU3s1txuCCOXOHYr6nKokniJi+BAb4oIsIAIIVqK5UbDZme18Ki5A4ncB3x7S1quSBcMuqsLML77Hdz0gBmCCCACCCCACCCCACCFqqtVCAblm0VRdjbfYbuekeU9crthsyva+FhYkcRuI7oAahKuqGxLLl2xtc3IuFUWu1t5uQAOfKHYr6bOonHgJa+ABb4uYA+JrPJKsZhdLgPiC3W+QYFQMgbXB3HdaLOIZ0oOpVhdWBBHIixiHZE0tKXEbst0Y8Shwk+Nr+MAOQQRVyJ06aMaOstDfAMGMkXyYnEMjrYbt8AWkEKUNSzYlcAOhANtCCLhhfOxzy3WMNwAQQQQAQQQQARXzM6teUl/1On/bFhFe/wDFjnJPucfvADU+WrKVbRgQRxBFj8Yh2RNLSExesBhb8S9k+8GPtaVB7K95Fz5mIdmZNOXhMuO51DfEmACvN50hfvM/5Ft8XETGpF9GPcpiCZnVr92S363X/wAcOwAg74qiTrks1sxbTAv95hyrqBLls50UE5am24czCkth9KmE6JKlj8zOT/SsQbV2jKPVr1iWMxS3aFgFu2fioEMnUsjmz6cot2tjbtOR9o7u4aDkIiqv4iRxtM8rC488PlEtPtCW5srgnhEadqqP/DlAeM1rn3Sh5wOFhBBC1PtCVMYqkxGI3BgT/wDIAZggggAghao2hKlsFeYik7iwB/8AkMwBXUv8RP42l+VjYd18XnEu0Kcut1tjXtIfvDd3HQ8jEb9mqH/ElEeMprj3TT5RJUbQlobMwB4QBNSVAmS1caMAeYvuPMQmj4aidrmspshc541/sEQbL2jJBmJ1iWExit2AuGs2XixEMTGH0qWRo8pxf8LIR/U0MnWsDAqRwYd6mIaA2nT1+8r/AJ1t8UMOQlLyq2+9JX9Dt/5IHCTbE0rIfDkxGFfxN2R7yImkS1VQq6KAAOAAsPhC2082krxmXPcilviBEzUqH2V7wLHzEAQSsqt+clP0u/8A3RYRXp/FnlJHvc/tFhABBBBABBBBABFfUZVUrnKmj9Uo/vFhCFdlOkH7zr5oT/aIAchKVlVOPtykPijMD7nWJ5tSF1BHO2UKPMvPkuL2ImJnvuFf/pwBJL/ipvKVKHm00/tEFftfB2QhxkaEiw5mx90eTZoWZUuwuAssW42BIHm0U9HLubnUm5iKye3hdyeirfy+yIaiU0xizm5Nr8MtMvEwlUUcauXSZRXV0m0VbKm1lmhTek8RMdUyipuCQeIyi26O9LurmFajMOR9bvFhYX5fvC+0EjNbQWKsLJVS4NCdFd8PUufPxOv1bdc4lA9gANMI3g+qn81iTyHOPNsoBJxAC8sqy5aWYacMriMh6M9t3R6dgSy9oEalTl42sI1+1JgeTYe06JzF3F8u68a8Jqcco+duqdU3B/As4III9ERWbGQGTiIF5hZmy1uxyPHKwj2kbqX6onsEFpZO4D1k/luCOR5R5suYEk2Psu6czZzbLutFf0gqcRWXhIzxEnXgPPP/ANMeZSUVlnuEHOSiiPae0DNderuoQmz7zcWPcP8ASKt6KLeip7w3PpLCKsoymssvwlCp4iYyrpYr5VbNkOGltYi+RzGeuXgI01fLjNbQSKM8weYmpU1bHbJZRt+jvSlakYcBE0DtKCPMXOYi0mfxUrnKmjyaUf3jixqmkzFmJ6ym/I8jyMddoatJppZqeq6TLDhdVJHmsaWnu6i57mPrtJ0JZj2Y5NzqkH2JTnxdlA9yNDsV6TAJ85zewEtMt1gz/wDUhqVUhtATztlFgokFPnVTeUqUP1TT8xFhCFBnOnn7yL5ID/cYfgAggggAiu/xMs7pKTGZZAYlgouRew1J79NeEWMUNAMK00zfMUq3PrAZg8m/qMAWtJWhyVsVdfWRtRfQ8COYiLauXVHhNX33X5x8bWXCnXD1pV25lfbXuIHmBH1tk/VX4PLP/MWAJ1pkHsi/E5n3wttMACWw9man6jg/uh6FtpSDMkui+sVOH8Wo94EAUO25tlmfengfllj5iKaftlpTypUuX1s2YHKqXCKFl4cTM1jYXdRob3i221Lb6GHIsetLsNbYiwt4XEZWqpzMeXNSZ1c2WGCvhDqVfDiVluLjsKdRa0UrpJW8+DT09blQ9vn8GhfpVNXqpX0Y/SJnWESjNUIFlWxOZgB7Jxrbs3N9BFXVdLMQwdSRUdd1Jk4xbFg6y+O1sGDO9uVrwrN2e5MuYKhuvl47TSispWZhxIUuOx2FsA1xbU5wnP2QLYutbr+t67rsI9fBgtgvbBgyw38b5x2V0GuRDT2J8L/X8z/gh2h0gK4xNl4JiPKDLjBXDNbCHDWGQz1A0iqqa9XmOikEKFOIEEHFfLLhaJ63ZobEZkzG7tKZmwALaU2JUC3yXXUnXwisqpaq7OthiCgqFCgYb55a3vw3RUl0327/APP3NKmN8Ws9vp8/2LfoFVFNpyrH1sSnncf6R16aMdSijRB1jd5uiDyxnwEca9HsvHtOWfZlhnY8ABr747RshSUMwixmnHnqFtZR+UDxJi/pfcMv2pjrfQfgggiwZxWygEqXU+2BMTvFkceWA/zGM9tKdeqmX3EDyAjSbXUhBMAuZRx5albWYflJ8QIx23Hw1T8GswI3gjWK2qeIfUu6GObGvkM1W3WlTJUqVK62bMDEKXEtQqWuzNY2GY3GPK3pTN+ql/Rj9ImY/qjNUIFl2u+MA9k3Fuzc8BFPW05mPLmy5nVTZYYK+EOCrgYlZSRcZA5EG4iKfs9z1cz6Q3Xyy9ppRSpEy2JClx2MhYYri2piON0dpNPTz3dj2r6T3GDqiJ/W9V1WIWxYA98drYMJve3heKKv23YssxMDq8pWGIFQs5sIcNYXAs1720hqo2UAMXWsZ3W9b12EevhwWwXtgwi2G/jfOKiroASxmTMbs8pnbAALSmxBAuI2Bu17k+t4RBOVUnz9y3VXfFcfb+Zz9BSprFd3UWOEIbggg48fwwe+Oi+japLUkm59SpZRyDS2y8zHMKpVVnYWGIILBQAMGPPLW+Phujpvo6pWXZXWAXJndYova4VgLcrgGJdMlv8AT4Oe0N3Q9ffd+fsbXZgBExj7U1/0nAP6YZamQ+yL8RkfdEezZBlyURvWCjF+LU+8mGYvmEKbKz608Zre6y/KJautCELYs7eqi6m2p4AczEOxj9Tfi8w/8xvlHzslcSdafWm2bPUL7C+APmTAB/iZV0SamAzCQpDBhcC9joR36acYsYoa8YlqZm+WAq8urAmHzb+kRfQAvtCo6uU72vhVmA4kC4EI0mzXXqg8wMsoCwwWa4XCLkGxAudwhnbaE000DXq2t3gXhlHDAEaEAjuOcAeTEDAg6EEHxyioeYTs1WOvUoT3gD5iLoRRD/d1vuYf1YYAt5k03sqknyHn+0fPUs3rtl9lch4nU+6GDHkAQVVKry2lnJWFst0csrFeRMaW+RU+Y3Eco6wzgakDvMZnpO0l7MVBdL4WivqKOqvmXNHqug3lZTMjUVXVS8b8Ml+Ziqp9oM0sMxzbPwOnuio6TTpkyYJdicR3XOW/TlFpsTZUypOXZQZFre4RUsofEIrk0qdTHErrHhIWq6uKOtqo6nT9GpUsepc8WzML1tCtvVHkIsQ0D+LKdvt+EX6YNr++PyRejro40uTjmC0yqIGE6rJTtNf8VwP5hHUI5jS9I50iYGP1gC4bNqFvewO7d5CN/sfa0qpl45ZuN43qeBi50umsGV+tjqpuXx8D8EEEcPYRh+kezD1ZwDtU5tbeZTdpfy9ofymNfW1iy1ucydANTGeqpkyYxcnDdcNlyyvexO/U+Zjkq1ZFxZ2Oo6E1Nd0YeXWx9NXRe1NCoGQHlFBX044RTfs2WPTIu/1DUpeutpee/wCBSorIq+kClcM5NGUYhxtl5xHtC65i5HvHf+8XOzNnTJ9GMSMtmYAspFxkbi+7O3hEVVMozcJI0b9TXZTG6qXHky2zKN6yckmTmXOv2RvY90fojZ1AkmQklR2EUKOdh84410arP8LqS4XGj2Wbl2rA6rzF9N8dooq2XORXlOrqwuCpvkYu1VKBmavVu9rwg6ll9RsvstmPA6iPqXON7MpB8x5/vEseiJSmUqTCNmsw16lyO8g/Mxby0CgAaAADwyilP+7bfcw/qwxemAKur2a7daEmBVmg3GC7XK4TYk2ANhuMPbPqOslI+mJVa3AkXIiR3Cgk6AEnuGcLbEQrTSgderW/eReAGp01VF2IA5/CKnZVaiSxLY4cN1UsCAVBspufu21iDa+0hL66YVxdSjFVva+FcRzsbE6XjN/5qk1EyUkrC2OSZrFXvgIwdgi2frnPL1dIA3s2SG1JtwBsIqK2SyMJaqTLmzEIsMkYMGYHgpAuOd+IhHY20GKFTOChTYAqDl3mG6ipJAvULkQfVG43gC+jGdJOkjmYZFObYcnca34DhbjFnW7RZJbsKhSVUmwVdwjmmxa8ak5nMwAxtChf1iz4uOI384ztXtqfJyxF14Mb++Oj7UkygFSbPEtyoaxQlRcXGI3y8o5xV0izTd5gReWbHuHzMAaf0ZTcbz6y2UtRLS/25mvkAPzRu9nSf3PjGB6Iz5UtTJkiyGzHO5J0uecbqhqLR7iuCrbP1pMtamnAEZzaSx8dOtuzJFGZkp1RuslLiYAhVeYqsSDlkCTnGYlbadqvqhUSqqWZbMXlqg6tlIABKMVOK5yOfZj1HuR3JOOUG0hCfRvbxpKpWv8AVsQswcide8axPtKZGT2m+sTT90zdO31co/SQN4GNhc6RVdE6gzKGndtTKS/lDG3HtTzCPs288vnFQ328LJSif1swudDko4Dd+8WophhvGfoJ1otjWZRI0U65p8sr9opGV2kIR2r0imGorFaskyBJcCWjrLJYGUr37TBjmSMo+JVc02nlzHXA7oGZc8iRmM84krZT1ccLJVT6lpTh0NmU3Hhx5R1Oq2zLnUMuoNgGGn3t4HiI5FtKZFn0f2sn0ZZU3MKzEZ5i/CPN3cn9nZUcFhO2Z112YX5bopq6neSby2ZCMxhJFvKNXTbRlhbIwa+72og6R7OkKWlvUqk1VuVKHBe18OK+vhEJpE3o99IbzJwpKsgs2Uubpc/ZbnwMdQj8l19SVmB1NmU4geYzHwj9K0W0meWjGeoLKDYqN4gCSiks7GWykS5UxybjJ2LFlA4qAbnnbgYt5UkLoTbgTcRS09SQDaoXMk+qN5vBOqySqmaHU3xAKBkIAY2vWo0soCSHsrEAkBSbMb2z7N9ItZE5WW6kEcownSDpnIktUy2CBpEtHQF7GbiVzYdns2wAb/Wh/YFcRPUDSYMxztcH5QAz0q2Uzq5UMyzFKuF9YXFrjwjKimLTZWBXLy5ZlIPunDe+Wv1Y98dRhDa+QR/sTFJ7j2D7mgDMnoNjAZ6iajWzVMGEeYJMQf5BUvhFVUWAzP1ep0Hq958o3MeIgGgA7oAxFN0EU5Gqn4hqpwW/p9UxyGtmPST5kiZcMjEZ7xuI5ER+kpskNrqNCMiPGMx046CyNoqCx6uco7MxR7mG8QBzKd0+lMFebSpNnIoUOZjBDYWBZAO0R3iMBW1hdiRl3ZRstreievkhmUJNVQT2D2rD7p1PIQh0W2BLZw00hrezu8YAu+gfR6pST9Mc2lk4Qp9Yg6P3X+MbaRWRptiKsyS0sjslbW5Rh9r0r000o+nstuYcYmq54M3WqUWrF2J9vSlqJPVsxAxo2Qv6jh7dxw28Yq5tOqT2mocIdQHQAYWK+q3JgCRzHdHw9dCFVWRLsS5M96iUltR87QqIzNfMJNhmTkBxJ0EOV1XGp9F3RNqieKqcpEmWboD7bcfwj4xHZMu6OjHLOt7AouppZMo6pLVT3gZxJtaQXkTFGpU279R8IbgiA1WsnNKWrho12UfPTDZLSJhmoPqnNzb2Sdx5GM4a6LSSksmDZKVMnBnlbsqUxqC3a69gxNgGQhAgwnW/ZBvxhOpnEKAzYiAAWta5425x7UVsU1bVx3CiR7p3PD7Cm0Z8Sz+jFSKBKwH6os11UdoL9vuuIk6N9H5u0KgS0uEGcyZbJV/cx2zbEtJUhZSgBFXCF5AWivN5ZtaevZE/P9HtJUzXXje5i82r09lTC0xqOW9Qy4TMMxjLva2Lq7WxeMVvSnYEtXLSjhG9d3hD+x/RRXzgrMElKwB7Z7Vj90aHkY8FgyWxNlvV1MuSgJaYwB5DefAR3ip6BgZCrnYjooVLD3aCLDoR0GkbOUlSXmsO1MYZ9yjcI00qSF01OpOZPjAGI/yAA2E1c6xGWSajUad3vhum6FtJJdKiZMa2SuFAPiNDGvdAdQD3x7AHMa+juahWEwNPVUmDeAoYC2XBzx3Rpuiux3DibMBUAWRTrwueGUXmyMw7/bmMR3DsD3LD8AER1MgOjI2jAg9xFokggBLZk4tLGL117L/iXK/jkfGGoRqfqpwmexMsr8m0RvG+E/y8IegAggggBeZJIOJNd67m/Y84wfTPormaylXXObKAzPF1HHW48e/okKTp4lFi3q4S/iMiPG6++AMl0M2qtrs1hbWLHbO3KOYhSarOvHDpzB1igptjuanrpQAVz25YyC33ry4iLHauzAoieFaziR3anwzNt0dkz2tSVS33S5owt4HfC1X6P6wC7NKAxKt8RObEKN3EwhtqThNxkRoRrGu6CdKHrFWmm5zZbq2L7SLc3PMEAeIie6iUYb4vKIXo6lykfWwvRZJRg9TMM4jRAMKeO8x0GVLCqFUAACwAyAEfcEUSRJLhBBBBA6fM2WGBVgCDkQcwYxW2fR8jktImGWT7LC6+G8Rt4I6m12PE64TWJLJx1egVY4urS7XZb4iM1JB3cRHzK6Bykb/a6nTWXJFz3FjpG8r61pZeQtwS5bF917NlzuSPCI02QMF7RNFZWZM8w09ceyI9k7eoKZBKlqZSD7uvMmFOmG10K4kYMpFwQcoqNt0QF4yFTtQyqpJjIHlSyPq20YDj3RM9LuXoLG3wbjob0WxEVlUuQzlSiPJ2HHTCPHhG+lySTifXcu5f3POIqWqWfgdDdCocHji9XysfdDsUjwEEEEAEK7TnFZZC+u3YT8TZX8Mz4Q1CNN9bOMz2Jd1Tm2jt4Wwj+bjADtNJCIqLooAHcBaJIIIAIIIIA+J0pXUqwupFiOIMJUE0gmS5u6i6sdXTQNzI0POx3iLCFdoUpcAqcMxTdG4HgfunQiAJ4IUpNoK4z7DXIKtxGoB3w3ABGa6cz8MpObe7L52jSMwAuchxMUXSDZ7VNNNwjtEDqxv7Jv8AqPyj3W0pLJ1C+yBaSkwHU5jgL2v5284m2pIZytgzAsysQL4bEC/x8owGzemBliSuD/8ALGGBNsQcgkHLs2tzj72h02LGWQpXA7uQHPaxMGwnLda189YvfprN2T3tYh0s7Ex0vcKzLfjY2iv9GtQV2rJtftYlPcV/0iz6abeWdSDDOluzuJjS8RLS73tLQYQLDEcTakx56HNjtMq2qCDgkiwO4u2Vh3C/mImtntoafc636TtkEEEZBEEEEEAEEEEAc/2rW2rZt9zAeAAjQU1QWpy4Ol8uNhc+6Mf6RZDSKoThfBNGu4MuRHlaK6j6XGXLRQBdZmO99QVwlSLac40VS51xcSTGUanpBstihMsPMIcKVVb5FcV8u8COadOKLqKh5QJYLbtEW1APzi66QdN2mIVRTLvMD3WYb2CYMOQFxvv7o+ekPSIVNHMYTZfWTiv+zYixlhSLBBgGOYxzJOgsBE1fUpScux1ZRsPRFUFqCx9lrDuubfONxGb6J7INHRyFI7Sqes/mOI/lPzjRqwIuMxxjKm8ybImewQQpV7QVBl22uAFXidAToI8g+a+aWIkobOwuzDVE0LcidBzudxh2TKVFCqLKBYAbgIg2fSlASxxTGN3bieA+6NAIagAggggAggggAggggCtwBahlIBWauMA6Yksreasn5TDH0Ubiy9zH4HKIto5TJB34yPAy2v8AAeUOQBB9EX2izfiNx5aRPHxMDeyQO8E/AiI+rc6uB+FbfEmAMb0z9H61LGdIcS5p9YH1H5ngecc4q+g+0VbD1Jb8DK3zjug2ZL33PecvIWEeyqO28AcEUL78zFmvV2wW1M9KTRyDYforqZrA1JElN4BDOe7cI6v0Xo5cmmWVLUKELKQN5U2xHmbA+MWSKALCFNnZTJ6/fDeDIvzBiGdkpvMjjeR+CCCPBwIIIIAIIIIAquk1Ik2nMt1DByqi+4sbYhzGZ8I5Zt30ZVUtiadhOTcCQrjv3GOs7RzmSF++W8FRvmRDboCLGJqr51e6zqk0fn6R0F2g7YeoKni7KvzjovQn0dS6VxOnsJk4eqB6icxxPONlNo77wRwdQ3vyMeHZkvdcdxy8jcR2zUTs7sOTY5EH0RfZLL+E2HlpB1bjRwfxLf4ERJLDe0Qe4EfEmIDhH9FG8s3ex+AyhfAGqFUABZS4iBpie6r5Kr/mEPwns7OZPO/GB4CWtvifOAH4IIIAIIIIAIIIIAIIIIA8Kg2uNNOUewQQAQQQQAQQQQAR5aCCAPYIIIAIIIIAIIIIA8tHsEEAEEEEAEEEEAEeBQL2GuvOCCAPYIIIAII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www.vanderbilt.edu/AnS/physics/astrocourses/ast201/chira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011" y="1292224"/>
            <a:ext cx="6186577" cy="4206876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Optically Active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iopolyverse.files.wordpress.com/2011/04/stereoch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675" y="1082675"/>
            <a:ext cx="2828925" cy="1724025"/>
          </a:xfrm>
          <a:prstGeom prst="rect">
            <a:avLst/>
          </a:prstGeom>
          <a:noFill/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38150" y="1625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dirty="0"/>
              <a:t>The Beer-Lambert </a:t>
            </a:r>
            <a:r>
              <a:rPr lang="en-GB" sz="2800" dirty="0" smtClean="0"/>
              <a:t>Law: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6050" y="3149600"/>
            <a:ext cx="46164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000"/>
              </a:spcAft>
            </a:pPr>
            <a:r>
              <a:rPr lang="en-US" dirty="0" smtClean="0"/>
              <a:t>A  =  absorbance (</a:t>
            </a:r>
            <a:r>
              <a:rPr lang="en-US" dirty="0" err="1" smtClean="0"/>
              <a:t>unitless</a:t>
            </a:r>
            <a:r>
              <a:rPr lang="en-US" dirty="0" smtClean="0"/>
              <a:t>, A = </a:t>
            </a:r>
            <a:r>
              <a:rPr lang="en-GB" dirty="0" smtClean="0"/>
              <a:t>log</a:t>
            </a:r>
            <a:r>
              <a:rPr lang="en-GB" baseline="-25000" dirty="0" smtClean="0"/>
              <a:t>10</a:t>
            </a:r>
            <a:r>
              <a:rPr lang="en-GB" dirty="0" smtClean="0"/>
              <a:t> P</a:t>
            </a:r>
            <a:r>
              <a:rPr lang="en-GB" baseline="-25000" dirty="0" smtClean="0"/>
              <a:t>0</a:t>
            </a:r>
            <a:r>
              <a:rPr lang="en-GB" dirty="0" smtClean="0"/>
              <a:t>/P)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spcAft>
                <a:spcPts val="1000"/>
              </a:spcAft>
            </a:pPr>
            <a:r>
              <a:rPr lang="en-US" b="1" dirty="0">
                <a:latin typeface="Symbol" pitchFamily="18" charset="2"/>
              </a:rPr>
              <a:t>e</a:t>
            </a:r>
            <a:r>
              <a:rPr lang="en-US" dirty="0"/>
              <a:t> </a:t>
            </a:r>
            <a:r>
              <a:rPr lang="en-US" dirty="0" smtClean="0"/>
              <a:t> =  molar </a:t>
            </a:r>
            <a:r>
              <a:rPr lang="en-US" dirty="0" err="1" smtClean="0"/>
              <a:t>absorptivity</a:t>
            </a:r>
            <a:r>
              <a:rPr lang="en-US" dirty="0" smtClean="0"/>
              <a:t> (L mol</a:t>
            </a:r>
            <a:r>
              <a:rPr lang="en-US" baseline="30000" dirty="0" smtClean="0"/>
              <a:t>-1</a:t>
            </a:r>
            <a:r>
              <a:rPr lang="en-US" dirty="0" smtClean="0"/>
              <a:t>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/>
          </a:p>
          <a:p>
            <a:pPr marL="742950" lvl="1" indent="-285750">
              <a:spcAft>
                <a:spcPts val="1000"/>
              </a:spcAft>
            </a:pPr>
            <a:r>
              <a:rPr lang="en-US" dirty="0" smtClean="0">
                <a:latin typeface="Vivaldi" pitchFamily="66" charset="0"/>
              </a:rPr>
              <a:t>l </a:t>
            </a:r>
            <a:r>
              <a:rPr lang="en-US" dirty="0" smtClean="0"/>
              <a:t>  =  path </a:t>
            </a:r>
            <a:r>
              <a:rPr lang="en-US" dirty="0"/>
              <a:t>length of the sample </a:t>
            </a:r>
            <a:r>
              <a:rPr lang="en-US" dirty="0" smtClean="0"/>
              <a:t>(cm)</a:t>
            </a:r>
            <a:endParaRPr lang="en-US" dirty="0"/>
          </a:p>
          <a:p>
            <a:pPr marL="742950" lvl="1" indent="-285750" algn="l" eaLnBrk="1" hangingPunct="1">
              <a:spcAft>
                <a:spcPts val="1000"/>
              </a:spcAft>
            </a:pPr>
            <a:r>
              <a:rPr lang="en-US" dirty="0"/>
              <a:t>c </a:t>
            </a:r>
            <a:r>
              <a:rPr lang="en-US" dirty="0" smtClean="0"/>
              <a:t> =  </a:t>
            </a:r>
            <a:r>
              <a:rPr lang="en-US" dirty="0"/>
              <a:t>concentration </a:t>
            </a:r>
            <a:r>
              <a:rPr lang="en-US" dirty="0" smtClean="0"/>
              <a:t>(mol/L or M)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199" y="2239218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ahoma" pitchFamily="34" charset="0"/>
              </a:rPr>
              <a:t>A = </a:t>
            </a:r>
            <a:r>
              <a:rPr lang="en-US" sz="4000" dirty="0" smtClean="0">
                <a:latin typeface="Symbol" pitchFamily="18" charset="2"/>
              </a:rPr>
              <a:t>e</a:t>
            </a:r>
            <a:r>
              <a:rPr lang="en-US" sz="4000" dirty="0" smtClean="0">
                <a:latin typeface="Tahoma" pitchFamily="34" charset="0"/>
              </a:rPr>
              <a:t> c </a:t>
            </a:r>
            <a:r>
              <a:rPr lang="en-US" sz="4000" b="1" dirty="0" smtClean="0">
                <a:latin typeface="Vivaldi" pitchFamily="66" charset="0"/>
              </a:rPr>
              <a:t>l</a:t>
            </a:r>
            <a:r>
              <a:rPr lang="en-US" sz="4000" dirty="0" smtClean="0">
                <a:latin typeface="Tahoma" pitchFamily="34" charset="0"/>
              </a:rPr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2895600"/>
            <a:ext cx="414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e</a:t>
            </a:r>
            <a:r>
              <a:rPr lang="en-US" sz="2400" dirty="0" smtClean="0"/>
              <a:t> is the same for D and L</a:t>
            </a:r>
          </a:p>
          <a:p>
            <a:r>
              <a:rPr lang="en-US" sz="2400" dirty="0" smtClean="0"/>
              <a:t>If C are equal:</a:t>
            </a:r>
          </a:p>
          <a:p>
            <a:r>
              <a:rPr lang="en-US" sz="2400" dirty="0" smtClean="0"/>
              <a:t>	50:50 D to L</a:t>
            </a:r>
          </a:p>
          <a:p>
            <a:r>
              <a:rPr lang="en-US" sz="2400" dirty="0" smtClean="0"/>
              <a:t>	100% D</a:t>
            </a:r>
          </a:p>
          <a:p>
            <a:r>
              <a:rPr lang="en-US" sz="2400" dirty="0" smtClean="0"/>
              <a:t>	100% L</a:t>
            </a:r>
          </a:p>
          <a:p>
            <a:r>
              <a:rPr lang="en-US" sz="2400" dirty="0" smtClean="0"/>
              <a:t>Then A is the same.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2500" y="5537200"/>
            <a:ext cx="718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Assuming the light is </a:t>
            </a:r>
            <a:r>
              <a:rPr lang="en-US" sz="3200" b="1" dirty="0" err="1" smtClean="0"/>
              <a:t>unpolarized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Absorption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1258888"/>
            <a:ext cx="1200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4104215" y="5358416"/>
            <a:ext cx="2996062" cy="1348648"/>
            <a:chOff x="459315" y="5206016"/>
            <a:chExt cx="2996062" cy="134864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03299" y="5340824"/>
              <a:ext cx="2443163" cy="920753"/>
              <a:chOff x="3885" y="696"/>
              <a:chExt cx="1539" cy="580"/>
            </a:xfrm>
          </p:grpSpPr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3888" y="696"/>
                <a:ext cx="624" cy="576"/>
              </a:xfrm>
              <a:prstGeom prst="rightArrow">
                <a:avLst>
                  <a:gd name="adj1" fmla="val 50000"/>
                  <a:gd name="adj2" fmla="val 2708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4944" y="804"/>
                <a:ext cx="480" cy="360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885" y="830"/>
                <a:ext cx="28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 dirty="0"/>
                  <a:t>P</a:t>
                </a:r>
                <a:r>
                  <a:rPr lang="en-US" sz="2400" b="1" baseline="-25000" dirty="0"/>
                  <a:t>0</a:t>
                </a:r>
              </a:p>
              <a:p>
                <a:pPr algn="l"/>
                <a:endParaRPr lang="en-US" sz="2400" b="1" baseline="-25000" dirty="0"/>
              </a:p>
            </p:txBody>
          </p:sp>
        </p:grpSp>
        <p:sp>
          <p:nvSpPr>
            <p:cNvPr id="17" name="Cube 16"/>
            <p:cNvSpPr/>
            <p:nvPr/>
          </p:nvSpPr>
          <p:spPr>
            <a:xfrm>
              <a:off x="1636763" y="5206016"/>
              <a:ext cx="536473" cy="1348648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9315" y="6127750"/>
              <a:ext cx="1154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in)</a:t>
              </a:r>
              <a:endParaRPr lang="en-US" dirty="0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298745" y="5563219"/>
              <a:ext cx="3481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smtClean="0"/>
                <a:t>P</a:t>
              </a:r>
              <a:endParaRPr lang="en-US" sz="2400" b="1" baseline="-25000" dirty="0"/>
            </a:p>
            <a:p>
              <a:pPr algn="l"/>
              <a:endParaRPr lang="en-US" sz="2400" b="1" baseline="-25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54765" y="6149941"/>
              <a:ext cx="1300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out)</a:t>
              </a:r>
              <a:endParaRPr lang="en-US" dirty="0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5" y="3379787"/>
            <a:ext cx="1200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3D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274" y="3271094"/>
            <a:ext cx="2371725" cy="1667619"/>
          </a:xfrm>
          <a:prstGeom prst="rect">
            <a:avLst/>
          </a:prstGeom>
          <a:noFill/>
        </p:spPr>
      </p:pic>
      <p:pic>
        <p:nvPicPr>
          <p:cNvPr id="25" name="Picture 2" descr="3D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4" y="1176387"/>
            <a:ext cx="2371726" cy="166762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85920" y="1617328"/>
            <a:ext cx="1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left-circularly polarized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3625" y="3694730"/>
            <a:ext cx="199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right-circularly polarized</a:t>
            </a:r>
            <a:endParaRPr lang="en-US" sz="24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12250" y="3892848"/>
            <a:ext cx="1926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Absorbs more</a:t>
            </a:r>
          </a:p>
          <a:p>
            <a:pPr algn="ctr"/>
            <a:r>
              <a:rPr lang="en-US" sz="2400" dirty="0" smtClean="0"/>
              <a:t>Smaller 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26515" y="1479848"/>
            <a:ext cx="1786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Absorbs Less</a:t>
            </a:r>
          </a:p>
          <a:p>
            <a:pPr algn="ctr"/>
            <a:r>
              <a:rPr lang="en-US" sz="2400" dirty="0" smtClean="0"/>
              <a:t>Larger 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Absorption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48130" name="Picture 2" descr="http://www.enzim.hu/%7Eszia/cddemo/p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473200"/>
            <a:ext cx="5229225" cy="1838399"/>
          </a:xfrm>
          <a:prstGeom prst="rect">
            <a:avLst/>
          </a:prstGeom>
          <a:noFill/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724400" y="3859212"/>
            <a:ext cx="39624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GB" sz="2800" u="sng" dirty="0"/>
              <a:t>Absorbance:</a:t>
            </a:r>
            <a:r>
              <a:rPr lang="en-GB" sz="28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/>
              <a:t>	A</a:t>
            </a:r>
            <a:r>
              <a:rPr lang="en-GB" sz="2800" baseline="-25000" dirty="0" smtClean="0"/>
              <a:t>(left)   </a:t>
            </a:r>
            <a:r>
              <a:rPr lang="en-GB" sz="2800" dirty="0" smtClean="0"/>
              <a:t>= log P</a:t>
            </a:r>
            <a:r>
              <a:rPr lang="en-GB" sz="2800" baseline="-25000" dirty="0" smtClean="0"/>
              <a:t>0(left)   </a:t>
            </a:r>
            <a:r>
              <a:rPr lang="en-GB" sz="2800" dirty="0" smtClean="0"/>
              <a:t>/P</a:t>
            </a:r>
            <a:r>
              <a:rPr lang="en-GB" sz="2800" baseline="-25000" dirty="0" smtClean="0"/>
              <a:t>(left)</a:t>
            </a:r>
          </a:p>
          <a:p>
            <a:pPr marL="342900">
              <a:spcBef>
                <a:spcPct val="20000"/>
              </a:spcBef>
            </a:pPr>
            <a:r>
              <a:rPr lang="en-GB" sz="2800" dirty="0" smtClean="0"/>
              <a:t>A</a:t>
            </a:r>
            <a:r>
              <a:rPr lang="en-GB" sz="2800" baseline="-25000" dirty="0" smtClean="0"/>
              <a:t>(right) </a:t>
            </a:r>
            <a:r>
              <a:rPr lang="en-GB" sz="2800" dirty="0" smtClean="0"/>
              <a:t>= log P</a:t>
            </a:r>
            <a:r>
              <a:rPr lang="en-GB" sz="2800" baseline="-25000" dirty="0" smtClean="0"/>
              <a:t>0(right)</a:t>
            </a:r>
            <a:r>
              <a:rPr lang="en-GB" sz="2800" dirty="0" smtClean="0"/>
              <a:t>/P</a:t>
            </a:r>
            <a:r>
              <a:rPr lang="en-GB" sz="2800" baseline="-25000" dirty="0" smtClean="0"/>
              <a:t>(right)</a:t>
            </a:r>
            <a:endParaRPr lang="en-GB" sz="2800" dirty="0" smtClean="0"/>
          </a:p>
          <a:p>
            <a:pPr marL="342900" indent="-342900">
              <a:spcBef>
                <a:spcPct val="20000"/>
              </a:spcBef>
            </a:pPr>
            <a:endParaRPr lang="en-GB" sz="2800" dirty="0"/>
          </a:p>
        </p:txBody>
      </p:sp>
      <p:grpSp>
        <p:nvGrpSpPr>
          <p:cNvPr id="2" name="Group 8"/>
          <p:cNvGrpSpPr/>
          <p:nvPr/>
        </p:nvGrpSpPr>
        <p:grpSpPr>
          <a:xfrm>
            <a:off x="1156838" y="4190016"/>
            <a:ext cx="2996062" cy="1348648"/>
            <a:chOff x="459315" y="5206016"/>
            <a:chExt cx="2996062" cy="134864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03299" y="5340824"/>
              <a:ext cx="2443163" cy="920753"/>
              <a:chOff x="3885" y="696"/>
              <a:chExt cx="1539" cy="580"/>
            </a:xfrm>
          </p:grpSpPr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3888" y="696"/>
                <a:ext cx="624" cy="576"/>
              </a:xfrm>
              <a:prstGeom prst="rightArrow">
                <a:avLst>
                  <a:gd name="adj1" fmla="val 50000"/>
                  <a:gd name="adj2" fmla="val 2708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4944" y="804"/>
                <a:ext cx="480" cy="360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>
                  <a:alpha val="69804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3885" y="830"/>
                <a:ext cx="28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 dirty="0"/>
                  <a:t>P</a:t>
                </a:r>
                <a:r>
                  <a:rPr lang="en-US" sz="2400" b="1" baseline="-25000" dirty="0"/>
                  <a:t>0</a:t>
                </a:r>
              </a:p>
              <a:p>
                <a:pPr algn="l"/>
                <a:endParaRPr lang="en-US" sz="2400" b="1" baseline="-25000" dirty="0"/>
              </a:p>
            </p:txBody>
          </p:sp>
        </p:grpSp>
        <p:sp>
          <p:nvSpPr>
            <p:cNvPr id="11" name="Cube 10"/>
            <p:cNvSpPr/>
            <p:nvPr/>
          </p:nvSpPr>
          <p:spPr>
            <a:xfrm>
              <a:off x="1636763" y="5206016"/>
              <a:ext cx="536473" cy="1348648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315" y="6127750"/>
              <a:ext cx="1154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in)</a:t>
              </a:r>
              <a:endParaRPr lang="en-US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298745" y="5563219"/>
              <a:ext cx="3481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smtClean="0"/>
                <a:t>P</a:t>
              </a:r>
              <a:endParaRPr lang="en-US" sz="2400" b="1" baseline="-25000" dirty="0"/>
            </a:p>
            <a:p>
              <a:pPr algn="l"/>
              <a:endParaRPr lang="en-US" sz="2400" b="1" baseline="-25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4765" y="6149941"/>
              <a:ext cx="1300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(power out)</a:t>
              </a:r>
              <a:endParaRPr lang="en-US" dirty="0"/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184814" y="2175350"/>
            <a:ext cx="867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0(left)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385214" y="1821337"/>
            <a:ext cx="763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(left)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algn="l"/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1920877"/>
            <a:ext cx="2874863" cy="3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7" y="2422526"/>
            <a:ext cx="3467993" cy="4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3001963"/>
            <a:ext cx="2324100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Dichroism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00" y="863600"/>
            <a:ext cx="862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 measures the </a:t>
            </a:r>
            <a:r>
              <a:rPr lang="en-US" sz="2400" b="1" dirty="0" smtClean="0">
                <a:solidFill>
                  <a:srgbClr val="00B050"/>
                </a:solidFill>
              </a:rPr>
              <a:t>difference</a:t>
            </a:r>
            <a:r>
              <a:rPr lang="en-US" sz="2400" dirty="0" smtClean="0"/>
              <a:t> between the absorption of </a:t>
            </a:r>
            <a:r>
              <a:rPr lang="en-US" sz="2400" dirty="0" smtClean="0">
                <a:solidFill>
                  <a:srgbClr val="0000FF"/>
                </a:solidFill>
              </a:rPr>
              <a:t>left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right</a:t>
            </a:r>
            <a:r>
              <a:rPr lang="en-US" sz="2400" dirty="0" smtClean="0"/>
              <a:t> handed </a:t>
            </a:r>
            <a:r>
              <a:rPr lang="en-US" sz="2400" dirty="0" err="1" smtClean="0"/>
              <a:t>cirularly</a:t>
            </a:r>
            <a:r>
              <a:rPr lang="en-US" sz="2400" dirty="0" smtClean="0"/>
              <a:t>-polarized light: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51400" y="2171700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De</a:t>
            </a:r>
            <a:r>
              <a:rPr lang="en-US" sz="2400" dirty="0" smtClean="0"/>
              <a:t> is typically &lt;100 M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-1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/>
              <a:t>is typically &gt; 10,000 cm</a:t>
            </a:r>
            <a:r>
              <a:rPr lang="en-US" sz="2400" baseline="30000" dirty="0" smtClean="0"/>
              <a:t>-1</a:t>
            </a:r>
            <a:endParaRPr lang="en-U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422018" y="4125913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dirty="0" smtClean="0"/>
              <a:t> = 3298 </a:t>
            </a:r>
            <a:r>
              <a:rPr lang="en-US" sz="2400" dirty="0" err="1" smtClean="0">
                <a:cs typeface="Times New Roman" pitchFamily="18" charset="0"/>
              </a:rPr>
              <a:t>Δε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574800" y="3561834"/>
            <a:ext cx="5421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CD spectra reported in </a:t>
            </a:r>
            <a:r>
              <a:rPr lang="en-US" sz="2400" dirty="0" err="1" smtClean="0"/>
              <a:t>ellipticity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dirty="0" smtClean="0"/>
              <a:t>) or </a:t>
            </a:r>
            <a:r>
              <a:rPr lang="en-US" sz="2400" dirty="0" smtClean="0">
                <a:latin typeface="Symbol" pitchFamily="18" charset="2"/>
              </a:rPr>
              <a:t>De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085850" y="4692134"/>
            <a:ext cx="7410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e </a:t>
            </a:r>
            <a:r>
              <a:rPr lang="en-US" sz="2400" dirty="0" smtClean="0"/>
              <a:t>in L/mol cm                     (liters mol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centimeters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 smtClean="0">
              <a:latin typeface="Symbol" pitchFamily="18" charset="2"/>
            </a:endParaRPr>
          </a:p>
          <a:p>
            <a:r>
              <a:rPr lang="en-US" sz="2400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sz="2400" dirty="0" smtClean="0"/>
              <a:t> in degrees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/dmol</a:t>
            </a:r>
            <a:r>
              <a:rPr lang="en-US" sz="2400" baseline="30000" dirty="0" smtClean="0"/>
              <a:t>-1   </a:t>
            </a:r>
            <a:r>
              <a:rPr lang="en-US" sz="2400" dirty="0" smtClean="0"/>
              <a:t>(degrees centimeters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mol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</a:t>
            </a:r>
          </a:p>
        </p:txBody>
      </p:sp>
      <p:pic>
        <p:nvPicPr>
          <p:cNvPr id="51209" name="Picture 9" descr=" [\theta]= 100 \,\Delta \varepsilon \left( \frac {\ln 10}{4} \right) \left( \frac {180}{\pi} \right) = 3298.2\,\Delta \varepsilon \,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775" y="5803900"/>
            <a:ext cx="3286125" cy="485775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855400" y="1121136"/>
            <a:ext cx="7983800" cy="4163652"/>
            <a:chOff x="1071300" y="1337036"/>
            <a:chExt cx="7983800" cy="4163652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2806" y="1337036"/>
              <a:ext cx="5672294" cy="416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2527300" y="2146300"/>
              <a:ext cx="381000" cy="3810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93800" y="1517134"/>
              <a:ext cx="10198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Polarizer</a:t>
              </a:r>
              <a:endParaRPr lang="en-US" b="1" dirty="0">
                <a:sym typeface="Symbol" pitchFamily="18" charset="2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3683723" y="1950898"/>
              <a:ext cx="265977" cy="728802"/>
            </a:xfrm>
            <a:prstGeom prst="cube">
              <a:avLst>
                <a:gd name="adj" fmla="val 63593"/>
              </a:avLst>
            </a:prstGeom>
            <a:solidFill>
              <a:schemeClr val="bg1">
                <a:lumMod val="85000"/>
              </a:schemeClr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6700" y="2622034"/>
              <a:ext cx="724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Prism</a:t>
              </a:r>
              <a:endParaRPr lang="en-US" b="1" dirty="0">
                <a:sym typeface="Symbol" pitchFamily="18" charset="2"/>
              </a:endParaRPr>
            </a:p>
          </p:txBody>
        </p:sp>
        <p:sp>
          <p:nvSpPr>
            <p:cNvPr id="12" name="Litebulb"/>
            <p:cNvSpPr>
              <a:spLocks noEditPoints="1" noChangeArrowheads="1"/>
            </p:cNvSpPr>
            <p:nvPr/>
          </p:nvSpPr>
          <p:spPr bwMode="auto">
            <a:xfrm>
              <a:off x="1286252" y="2050618"/>
              <a:ext cx="398172" cy="59725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71300" y="1631434"/>
              <a:ext cx="830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Source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2933700" y="2336799"/>
              <a:ext cx="609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1892300" y="2336799"/>
              <a:ext cx="60960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Circular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Dichroism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0" y="4082177"/>
            <a:ext cx="6616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Process:</a:t>
            </a:r>
          </a:p>
          <a:p>
            <a:pPr indent="228600"/>
            <a:r>
              <a:rPr lang="en-US" sz="2400" dirty="0" smtClean="0"/>
              <a:t>1)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white light</a:t>
            </a:r>
          </a:p>
          <a:p>
            <a:pPr indent="228600"/>
            <a:r>
              <a:rPr lang="en-US" sz="2400" dirty="0" smtClean="0"/>
              <a:t>2) </a:t>
            </a:r>
            <a:r>
              <a:rPr lang="en-US" sz="2400" dirty="0" err="1" smtClean="0"/>
              <a:t>Monochrometer</a:t>
            </a:r>
            <a:endParaRPr lang="en-US" sz="2400" dirty="0" smtClean="0"/>
          </a:p>
          <a:p>
            <a:pPr indent="228600"/>
            <a:r>
              <a:rPr lang="en-US" sz="2400" dirty="0" smtClean="0"/>
              <a:t>3) Plane polarizer</a:t>
            </a:r>
          </a:p>
          <a:p>
            <a:pPr indent="228600"/>
            <a:r>
              <a:rPr lang="en-US" sz="2400" dirty="0" smtClean="0"/>
              <a:t>4) left-right modulator</a:t>
            </a:r>
          </a:p>
          <a:p>
            <a:pPr indent="228600"/>
            <a:r>
              <a:rPr lang="en-US" sz="2400" dirty="0" smtClean="0"/>
              <a:t>5) left (then right) through sample</a:t>
            </a:r>
          </a:p>
          <a:p>
            <a:pPr indent="228600"/>
            <a:r>
              <a:rPr lang="en-US" sz="2400" dirty="0" smtClean="0"/>
              <a:t>6) measure P for right (then left) through sample</a:t>
            </a:r>
          </a:p>
          <a:p>
            <a:pPr indent="228600"/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CD Spectrometer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6322" name="Picture 2" descr="http://www.phys.ufl.edu/%7Ehagen/images/Aviv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58" y="1450974"/>
            <a:ext cx="4533900" cy="31447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04019" y="1606034"/>
            <a:ext cx="4363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AVIV 202 CD spectrometer</a:t>
            </a:r>
          </a:p>
          <a:p>
            <a:pPr algn="ctr"/>
            <a:r>
              <a:rPr lang="en-US" sz="2400" b="1" dirty="0" smtClean="0"/>
              <a:t>Institute of Molecular Biophysics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077774" y="2536180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170-875 nm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15881" y="3168134"/>
            <a:ext cx="200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-10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to 110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594277" y="3857564"/>
            <a:ext cx="2654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titrator</a:t>
            </a:r>
            <a:r>
              <a:rPr lang="en-US" sz="2400" dirty="0" smtClean="0"/>
              <a:t> attachment 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Polarity/Dipole Moment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1671" y="1145949"/>
            <a:ext cx="711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Polarity</a:t>
            </a:r>
            <a:r>
              <a:rPr lang="en-US" dirty="0" smtClean="0"/>
              <a:t>- a separation of electric charge leading to a molecule or its chemical groups having an electric dipole moment.</a:t>
            </a:r>
          </a:p>
          <a:p>
            <a:endParaRPr lang="en-US" dirty="0" smtClean="0"/>
          </a:p>
          <a:p>
            <a:r>
              <a:rPr lang="en-US" b="1" dirty="0" smtClean="0"/>
              <a:t>Dipole moment</a:t>
            </a:r>
            <a:r>
              <a:rPr lang="en-US" dirty="0" smtClean="0"/>
              <a:t>- magnitude of charges and the distance of separation between the charges.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303773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molecule will have a dipole moment (that is, it will be polar) if the </a:t>
            </a:r>
            <a:r>
              <a:rPr lang="en-US" u="sng" dirty="0" smtClean="0"/>
              <a:t>bond dipole moments</a:t>
            </a:r>
            <a:r>
              <a:rPr lang="en-US" dirty="0" smtClean="0"/>
              <a:t> do not cancel each other out.</a:t>
            </a:r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727" y="4364035"/>
            <a:ext cx="4018545" cy="5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307617" y="5505686"/>
          <a:ext cx="1629444" cy="437913"/>
        </p:xfrm>
        <a:graphic>
          <a:graphicData uri="http://schemas.openxmlformats.org/presentationml/2006/ole">
            <p:oleObj spid="_x0000_s34818" name="CS ChemDraw Drawing" r:id="rId4" imgW="507310" imgH="136890" progId="ChemDraw.Document.6.0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207062" y="5424488"/>
          <a:ext cx="1028586" cy="437913"/>
        </p:xfrm>
        <a:graphic>
          <a:graphicData uri="http://schemas.openxmlformats.org/presentationml/2006/ole">
            <p:oleObj spid="_x0000_s34819" name="CS ChemDraw Drawing" r:id="rId5" imgW="321188" imgH="136890" progId="ChemDraw.Document.6.0">
              <p:embed/>
            </p:oleObj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312" y="3721945"/>
            <a:ext cx="1095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3164731" y="5343930"/>
            <a:ext cx="583660" cy="136188"/>
            <a:chOff x="3164731" y="5343930"/>
            <a:chExt cx="583660" cy="13618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90406" y="5250228"/>
            <a:ext cx="583660" cy="136188"/>
            <a:chOff x="4628406" y="5409335"/>
            <a:chExt cx="583660" cy="136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628406" y="5481602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20549" y="5409335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>
            <a:off x="2496399" y="5343930"/>
            <a:ext cx="583660" cy="136188"/>
            <a:chOff x="3948956" y="5686830"/>
            <a:chExt cx="583660" cy="13618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948956" y="57514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41099" y="56868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383879" y="5909714"/>
            <a:ext cx="266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Molecular Dipole Moment</a:t>
            </a:r>
          </a:p>
          <a:p>
            <a:pPr algn="ctr"/>
            <a:r>
              <a:rPr lang="en-US" dirty="0" smtClean="0"/>
              <a:t>Polar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0524" y="920234"/>
            <a:ext cx="6555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Molecules are optically active if it contains at least one </a:t>
            </a:r>
            <a:r>
              <a:rPr lang="en-US" dirty="0" err="1" smtClean="0"/>
              <a:t>chiral</a:t>
            </a:r>
            <a:r>
              <a:rPr lang="en-US" dirty="0" smtClean="0"/>
              <a:t> center.</a:t>
            </a:r>
          </a:p>
        </p:txBody>
      </p:sp>
      <p:pic>
        <p:nvPicPr>
          <p:cNvPr id="102402" name="Picture 2" descr="http://science.uvu.edu/ochem/wp-content/images/Answers%20Pic/F/fischerprojection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184" y="1433513"/>
            <a:ext cx="2391116" cy="1197898"/>
          </a:xfrm>
          <a:prstGeom prst="rect">
            <a:avLst/>
          </a:prstGeom>
          <a:noFill/>
        </p:spPr>
      </p:pic>
      <p:pic>
        <p:nvPicPr>
          <p:cNvPr id="102404" name="Picture 4" descr="http://longhorns7770.wikispaces.com/file/view/THC_-_Chirality_Centers.jpg/104958017/THC_-_Chirality_Cen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1382690"/>
            <a:ext cx="2197100" cy="1168214"/>
          </a:xfrm>
          <a:prstGeom prst="rect">
            <a:avLst/>
          </a:prstGeom>
          <a:noFill/>
        </p:spPr>
      </p:pic>
      <p:pic>
        <p:nvPicPr>
          <p:cNvPr id="102406" name="Picture 6" descr="http://orgchem.chem.uconn.edu/343f1998/343f98e1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112" y="1347788"/>
            <a:ext cx="1730375" cy="15861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18036" y="3149084"/>
            <a:ext cx="649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Many molecules have no </a:t>
            </a:r>
            <a:r>
              <a:rPr lang="en-US" dirty="0" err="1" smtClean="0"/>
              <a:t>chiral</a:t>
            </a:r>
            <a:r>
              <a:rPr lang="en-US" dirty="0" smtClean="0"/>
              <a:t> centers and yet are optically active. </a:t>
            </a:r>
          </a:p>
        </p:txBody>
      </p:sp>
      <p:pic>
        <p:nvPicPr>
          <p:cNvPr id="102408" name="Picture 8" descr="http://upload.wikimedia.org/wikipedia/commons/e/e6/S-BINOL-2D-skele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429" y="3714750"/>
            <a:ext cx="1149373" cy="1162050"/>
          </a:xfrm>
          <a:prstGeom prst="rect">
            <a:avLst/>
          </a:prstGeom>
          <a:noFill/>
        </p:spPr>
      </p:pic>
      <p:sp>
        <p:nvSpPr>
          <p:cNvPr id="102410" name="AutoShape 10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AutoShape 12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1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8222" y="3709989"/>
            <a:ext cx="158335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15" descr="http://upload.wikimedia.org/wikipedia/commons/thumb/0/07/M-heptahelicene.svg/200px-M-heptahelicen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4075" y="3787776"/>
            <a:ext cx="1149350" cy="1132110"/>
          </a:xfrm>
          <a:prstGeom prst="rect">
            <a:avLst/>
          </a:prstGeom>
          <a:noFill/>
        </p:spPr>
      </p:pic>
      <p:pic>
        <p:nvPicPr>
          <p:cNvPr id="10241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2113" y="3638550"/>
            <a:ext cx="1133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18" descr="http://www.reciprocalnet.org/edumodules/symmetry/images/otherfiles/co(en)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50" y="5333393"/>
            <a:ext cx="1673225" cy="1467457"/>
          </a:xfrm>
          <a:prstGeom prst="rect">
            <a:avLst/>
          </a:prstGeom>
          <a:noFill/>
        </p:spPr>
      </p:pic>
      <p:pic>
        <p:nvPicPr>
          <p:cNvPr id="102420" name="Picture 20" descr="http://www.reciprocalnet.org/edumodules/symmetry/images/examples/cis-dichlorob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5825" y="4978400"/>
            <a:ext cx="1444625" cy="163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999" y="891659"/>
            <a:ext cx="515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Which molecules are expected to be optically active?</a:t>
            </a:r>
          </a:p>
        </p:txBody>
      </p:sp>
      <p:sp>
        <p:nvSpPr>
          <p:cNvPr id="102410" name="AutoShape 10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AutoShape 12" descr="data:image/jpeg;base64,/9j/4AAQSkZJRgABAQAAAQABAAD/2wCEAAkGBxIHBhQTEhQVFhMVFh4ZFxgYGBocFxgbISAXIhggGhwbHCggGiIxGxsaIT0iJSorLi4uICEzODMuNygwLisBCgoKDQwOGBAQFCskHCQ1NzgsLCsrKywrLDQsKzcsLDc3KyssKyssLDQsMCwrLDcrLCsrNCsrLCssNCwrNS8rN//AABEIANMA7gMBIgACEQEDEQH/xAAbAAEAAwEBAQEAAAAAAAAAAAAABAUGAwIBB//EAE0QAAIBAwMBBQIGDgcFCQAAAAECAwAEEQUSITEGEyJBURVhFiMyQnGUFCVDUlNUVWJygZPR09QHMzSRkqHSVnSCorImNjdEY3Oxs8H/xAAWAQEBAQAAAAAAAAAAAAAAAAAAAQL/xAAWEQEBAQAAAAAAAAAAAAAAAAAAATH/2gAMAwEAAhEDEQA/AP3GlKUClKUClKUClKyx06LtTqDzTxJNbxZjt0dQyuwPx0mG4PiUIpI6KxBIeg1NKwXsa1/2e/5NO/mKexrX/Z7/AJNO/mKDe0rFWPZ+zuboK+hJEpzl3jsSq8HqI5mb3cA9auNIPsnU2sznuyDJbHyCDaJIs+WxiCBx4GUDOw0F7SlKBSlKBSlRdSvk02xaWQ+FfQZJJICqo8yWIUDzJFBKpWOPZy2TT/si+skubqVt8uIVmdWboinGdiABAfRQepNRfZul/kc/UV/00G7pWE9m6X+Rz9RX/TU/TuzWm6hGxTT0gZejG2WKRT5NG4XIIPIZTkEA8cUGspVR2bvHmtWinObiA7JT9/8Ag5B5YdMNxwCWXqpq3oFKUoFKUoFKUoFKUoFKUoFKV8ZgikngDrQVHaO7dY0t4Tia4bYrDrGg5mk6EDanTIxvZAetWVlapY2aRRjCIoVR6ADA/wAqqezq/Z8z3p6TqohB+bAMlPoLMzOfcUB+TxeUClKUCq7XdPOoWY2ELLG4kiY/Ndc/5FSyH81mqxpQQ9I1Aanp6SAFSR4kPykccOjehDZB+iplUMn2m1/d9wu2Ac/eXGEWPHoHUbT+cq+bmr6gUpSgVRT/AG418J9wtSrv6POQSifQikSH84x8+FhU7W9QOnWO5V3SMwSJfvpGOFz6AfKJ8lDHnFND072VpaRZ3MAS7+byMS0jn3s5Zv10E+lKUClKUFFr32rvEvF+SoEdwP8A0SeH+mNju/QaTgnGL0HIr4yh1IIyDwQehqk7Nk6eWsmJJgGYifnQEt3XPUlQO7P6IPzqC8pSlApSlApSlApSlApSlAqBrun+1dHlhB2mRCoJGV+hlyNynoVyMgkedT6UGXfWXXT4Lr5CRnu7yHgiLoHbOAR3b4bdwDGWbHySNODkVQXqjStc3sMwXhWKUH5KS4Kxsfc42xH3iIDqa69nJDZs9m+S1uB3bH7pAc90feVwYz55UNwHAoLulKUCoer6gul2DSEFiMKqj5TuxCog95Ygegzk8VMqgjPtXXGlfi3tCVTPyZJcLvkHuQbowfUy+gNBD1iCWfQobKR+8urn5bgD4tQQ8sqDqoThUY5w5iySeTL+CEH4a++vXf8AGrp2dBv5HvWBHfgCJSMFYBnZkHoWJMh4BAZVIyuTeUGf+CEH4a++vXf8anwQg/DX3167/jVoKUGSv9GTs/PFdo08iwv8as080wRHG1pEErsEZAclh9z70edWwv2ttdEchBinUGBuP6wBjJHx1GxQ4PXiTngVbModSDyD1rK21gXs308ttkt9slrJgnCAnuGxnxFCvdsM+JQM4EmKDV0qv0TUfaVgGYbZFJSVM52SLw65IGRnkHHiUqw4IqwoFKVyubhLS2aSRgqIpZmJwFUDJJPkABmgrtavnjuIYIT8dK2fI7IUK985B9xVB+c6+QJHBftj2rDr8i1jZC4+fJJtLJn71VRWI82ZOmzmCl01naveOhNzdMsVvE2QQuW7hCMZU4LSvxlfFnIjFXuiacNK0xIt24jJd8YLuxLSOR5Zcs2PfQTqUpQKUpQKUpQKUpQKUpQKUpQR9Qs01CyeKQZV1IOCQR7wRypB5BHIIBFZyETXkETdb6ylEcvRe9jOA/PTa8W2YDoHCg4KkDV1TarobXd8JobiW2k2bHaNYm7xQSUDCVGHhLPgjB8bUFzSs77Au/ypdfsrP+Xp7Au/ypdfsrP+XoOmq9q4NJ7R29pLlWuFJR+NmQQArHyJJAHvIHnXvW7iK8v0sJA5FzFIzYIClEMYdG88MHA48s8is/rWkLq3bWO3nJcNpkoL4AbcJrbDjbgKwYBgRjBqFompy3Pb61t7n+1WttcJKcELICbbu5V9zKM+4hh5UhX6OBgV9pSgUpSgVT9orVzGk8KkzW7bgBwXQ8TR9RnKZIB43qh8quK4X12tjamR921cZ2qzEZIGcKCcDOSegGSeBQVVmO91OO6tiHt7qPMhBwM7VMMgB55UFCBzyn3pq8rH6b2buoDIItRmW3ZzJCES3bCuSzDxwNwGJwQ2MEDAxzO9gXf5Uuv2Vn/L0Giqq1mzfUpo4sYt875jkeMD5MeOuC2GPQYXHO4ioXsC7/Kl1+ys/wCXp7Auz11O6x5/FWg/zFvkfqoOunH2vrb3HWGHMUHoz5xPIB+kO6BIz4ZMeF8m9rhY2iafZJFGNqRqFUcnAAwOTyfpNd6BSlKBSlKBSlKBSlKBUb2hD+Fj/wAa/vqt16Q38wsozgyLunYHmOE5HHozkFV+hz83Bi6hokFmVEOmW8q45wsCbcdBhhzQXntCH8LH/jX99PaEP4WP/Gv76zHs8fkaD++2/dT2ePyNB/fbfuoNXDcpOcK6tj0IP/xXWsze6Ottpq3FtbJDcxYk2Rqis4H9ZEWTAbcuQMnAba3lWgsrpL6zSWM5R1DKfUEZH+VB2pSlBwNnGb4TbB3oQoHx4gpIJXPpkA/qqDrOmd9ungCLeLGVikZQfPdsYnnYSMHBBwTgg81a0oIml366lYrIuRnIKnqrAkOp94YEfqqXVC59i68D0t7tgD+ZcY4PuV1UL5Deq8EyE1fUClKUCqcZ1DUdyNLDLA+1kfJSSMk87A20hgMrIMMpGD89DL1UGSAJ3bukh2OY32MinPiBDK3Bx8k5A5HSpFpEYLZVZ2kKgAu23c3vO0AZ+gAe6g9QxLBGFVQqjoAAAPoAr3SlApSlApQnArP22vz30Ikhs3eJslHMsa71ydrAE5AI8Qzzgjp0oNBSqP2pefiLft4v309qXn4i37eL99BeUqgm12eziMk9o8cKDMjiSN9ijq21TkgdTjnGcA9Kvgcjig+0pSgVD1bUF0yxaRgTjAVR1d2IVFHvLED0GcniplUNh9vNVFz9wh3LbjydyCrzA+Y2kopHBBc8hlICZodg1lAzSHdPK2+VvLdgAKvoqqAoxjOMnliTZUpQKUpQKodJPsrWJLU8RyFprY+WCczx58trtuAOPDIAvCHF9VV2ks3ubDfEPj4G72HnGWUHKE+jqWjPoGz1AoLWlRdM1CPU7JJY2BV1De8bgCAw8jgjg1KoFKUoI2pWKalYtFJnaw8jggggqynyIYAg+RAqH2evnu7Rkm/tEDd3NgYVmCqQ6j71lYMPTJHUGrWqLXT7Ju1vRwigJcDoDGSMSH/2zk5PRS9Be15dwg5IGTgZOMnyFeq4TQd/IAyoyDBAIyQ4PBGeP/0Gg42Nptk750VJ3UCTY7MhI6dQu7HTcVBxxU2lKBSlKBSleJWKREgFiASFGASfIZPH99BS699tboWS/Jdd9yfSHkBPpdsr0xsWTodubDUdOF/Go7yWPafuT7Cfpx1FctC09rG3ZpCpnmbvJmX5JfCjC5GdqqqoM84UZ5qyoKP4Nj8avP25/dT4Nj8avP25/dV5SgiWNiLS1KF5JASeZW3HB6jOOR9PrVd2ec2NxJZMSe5AaEnJLQNkICT1ZSrIc5OAjE5aryqjtFau0STxKWmtiXRR1kUqRJH/AMQ6fnBD5UFvSuNndJe2iSxkMkih1YdCpAIP9xrtQKzUdokWpz2UgzBcq00X5rZHfqvphykoPUF2xgKMaWqrtJZPdaeGhAM8LCWHJxl1BBXPkGQvGT5BzQeezN69xYmObPf27d1KcY3EAFXHudCr+7cR1BFW9ZiS9SO+t7+M/EXKpDNuyMbifsdiD8lhKxiI4PxnPyAK09ApSlAJwKz1vrebea8diLUeGBQAWlwcb14yxd8KiqcMNpGS4A66zIdSvRZxkgFQ9wwOCkRJCqD1DOysufvVk6HbXO1QaxqmQALW1bZGoxtkmXwscDjbGRsA48YY48Kmgq9P7KTJo12rGJZb25E7KoISLJi3DPJdsITngMx8hzVpfWV39kX0kLYaS3SO2y2QkqibxlTlQN0ieRJ2Hg4GdBSgrZZLldRkCqDEIAUPHM2XyDznGAnoOetfLW8na6gSSLG+3Z5XHyUlBhGzzHO9z1+Z51Z0oK+w1M3FvAXikjeZN2wgnuyACVcgYB5xz1qRY3sd/b7423LuZc89VZlYc+jKR+qpFKCtn1YQ6/Fa7STLFJIGzwAhjBGPfvH91WVZjUP/ABFtP90uP+u2qF/RzpEC2b3BjUzm5uR3hGXC99INqk8qvHyRxkk9SaDaUqi1jQJtQMmy/u4Q4wFjEG1OMcEw957/AJefeKz3wAu/yzf/AN4oN9SvyCT+iLUGkJ9tT8nzEmf/ALqg2P8AQ1e2na6C6e8jnWKeKRmk7wSsEZCRzu5wMDxenSg3f9Klp9n6DBFuZO8vbZN6/KXdIo3L7xnNVOs6u+odkjDcYF3bXlrHOB0b4+Lu5F/NdMMPTkeVa/tRpL6xbwKhUGO6hmO7PKxurMBgHnA4qm7d9kzrE8NxFIsTxOhmLZ2ywo6ybWwDyrLuB/SHnSFbKlV8+qrBewIcFLjIjkDAguFLBf1oGYEZztPuzYUClKUCuF1dpaFA7YMjhEGCSzEEgDHuBPuAJ8q71nEuVu9SlvJW221oHSMn5JYD4+U+fGDEOnSXqGU0HXST7O1+a1H9Wy/ZEYH3PcxEqHA4BfxjPXdIBwnF9VP2dtnMb3EwKzXGGZTjMSAfFR/qBJPJ8bORwQBcUClKUGaWySPULixlGbe7R5IwfzuLlB7sssg88yP5KKu9Kilh06NZmDyqoDOOjkcbvcT1x5EmuWr6THq8CrJvGxtytG7RurYYZV0IZfCzDg8gkedVnwOh/D3/ANeuv4tBoq8yEiM7QC2OATgE+WSAcD34NZ/4HQ/h7/69dfxafA6H8Pf/AF66/i0HN4Hsolto3zd3RaSaYD5C+ESSYPAwNkar16HkK1aCztUsbRIoxtRFCqPQAYA55PFZ/R7NdB7RPES7LcIGiklkeSQmPO+Iu5LYG4SKpPz5cdDWmoFKUoFKUoFZvtt2kOhWaRxAPeXL91bRnzc/OYZzsXgkj3Dzq71G+j0yweaVgscalmYnAAFfmn9Gzydtu1c+rzKVhjzBZofmj57D87acEjglmHlwH6HpekJYWsIJMssMfdiaTxSkHbvyx55KgkZxwPSvk88OhpGojCRyS7cqFCK7ngsBj5UhxkA+JhnrmrKoup2Kalp7wvna6lSRww9Cp8iDyD5ECglUqr7O37XtgRLjv4WMU2OBvXHIHkGUrIB6OKtKBSlKBSlKDLJpyxGXT3JWGQGS1cfKTDBmVScgNHIVdARjaVABEbVbaDqDX1qwlAWeJu7mUdA4AII5PhZCrjnOGGecivWuacdRsxsO2WNhJE/3rr06c7SMoR5qzDzqksu1OnfZBneaOG4dFjlRn5UoX8DDoWVmcZoNZSqH4Z6d+Nw/4xT4Z6d+Nw/4xQdu0l062ywQkie4JRGH3MYJkkP6K9PVig4zkRJrVLm9isYl229sqNKvzSoDCCL38qHI9FUch6jzdptOW6aeKVJ7nuykaI25289ka+RZgucdcLn5IxdaFp50+y8ZDTSN3kzDo0hA3Y89oACKDnCqozxQWNKUoFKUoFKUoFKUoKvtFYveafmLHfxMJYc9N69FJ8lYZQn0Y45qVpl8upafHKmdrqGAPUeoPoQeCPUVKqhsPtV2hkhPEVxmaH0En/mEHkMkiXHUlpT5GgvqUpQKVzuJ1trdnchURSzE9AAMkn9Vc4L6K5sRMjq0RXeHBypXGcg+mKD8Q/pi7VP2o12PSLI5HehZWB8LyeS5X5q5JOfnDp4ef2Xs5o0fZ7Q4baL5ESBc+bH5zH3k5P66pdH7F6cnaBNStkUM0R27Md0d+D3ijHDbSRkcYY8VrKBSlKCi1A+ydfjn6RXG2Gb0D5P2O5+liYs9SWjHReL2o2pWS6lYPE+drqVJHUehB8iDyD6ionZy+e90/EuO/hYxTY4BdceIDPAZSsgHkGFBaUpSgUpXmRxFGWY4AGST0AHWgq+0N48VusUJxcTkpE2AdnBLSEEEYVRnkEE7R51O0+zTT7JIoxhEGBySfpJPJOeST1NVmgIb6d7xwR3o2wqfmwAkocdQXzvOcHGwEAqau6BSlKBSlKBSlKBSlKBSlKBSlKBVF2z+L0QyL/XQuskA83lBwkY/TyYj7nNXtUFkPbmrfZB5t4SVgHk8nIkl94A8CEY4Mh5DKQHwX2p4/sdr9dk/lKfZup/idp9dk/lKmaloMWpXG92uAcYxHc3ES+fzYpFXPPXGai/BK3/CXn168/j0EbWJ7qbste/ZMMUWLaTb3c7S58D5zuhj2+XrnnpjnN6L/wBltOW3PFpd22+3J6RzmMtLFn0bmRffvHpWyHZuJNOniV58TxlGMk80pAIYZXvnYKfEenXjPSmq9m4dV7M/YUuTH3aoG43qVACupxgMCAaK59hP+5Vl/u0X/QtXtVPZfu4tEjijL4gAhIcAOCgCkNjjPAORwQQRwRVtVuszClKVFKz2rzroOsrcuypBMBFcMxARGGTDIxJwPOMnz3R54XjQ1m7u0j7T6uySqHtrU4KHlZJyOSR5hEYY6+JyeDGDQSPhnpv4/Z/WIv8AVT4Z6b+P2f1iL/VXy9N4l0wis7R4/ms9yyMfpUWrAc/nGuHeah+I2X1t/wCToJHwz038fs/rEX+qod5qEXaqdbe2ljlg+XcvGyuhQEYhJUkZkOcjnwK4I8QNdRJqGebGy+tv/J171kexrxLtBiMAR3KjgCMkbZT5fFnJJ48DOedoFBoBwKUByKUClKUClKUClKUClKUClKUClKUFLrsrXky2kRIaQZlcEgxw5wxBGCGbBRSCCMlhnZireCFbeFUQBVUAKBwABwAB9FZjSdQXT9EmupAWkEzfZfrGVO04Bx4EjCkdCYxv5LeLUg5FB9pSlApSlBQ3A9kdpVk6Q3eI5PQTqPimPpuQd2SepWIDk831VWqLFrKTWe4hxGrFgD8WWLd0wPTcGTcB1GAfMV77OaidW0OKZgAzrzjlSQSCyH5yHG5T5qVPnQWVKUoKzX9QaxtFEYBmmcRQg/fHOWI8wqBpCPRDUjSbBdL02OFSSEXG4/KY/OZveWyx95NVmin2tqL3Zz3YBitwfvAx7yTjjxsBjr4FQ8FmFX1ApSlArzIgkQgjIIwQehHnXqlBSdn3NjI1m+cwgGEnrJBwFOfMqcofPgHHiFXdVHaCzd1SeEZngOVHm8ZK99H/AMSqMZ4DBD5VPsLxNQsUljO6ORQyn1BGRQSKUpQKUpQKUpQKUpQKUpQKUpQUF2vsztEJCPibsCKT0WVQe6Yj0ZMxk+qxDz49dmHNn3lm3W2I7s/fQNnuSP0QDEffHnowqx1jT11XTXiYkbhwwxuRgQUdc8blcKw94FZyW/Y2EV82BLas0V4o4GzIFxwfJSqzqeu0ccOchr6V8ByK+0CoOtaj7MsS4XfISFijBwZJD8hc48OT1Y8AZJ4FTqyrX6XO7UJPFBCrC0UcmVj4TIq87nc/Fx45Kscf1mKDy9kQq2IctLPmW9lUFfAcB8YJKF8CNRkEIrkHMdapFCIAAAAMADoB5Yqu0Owa0gZ5SDPM2+UjoDgBUX81VAUYxnBYjLGrOgV5dBIhBAIIwQeQR55r1Sgy0Fs5t5rDvGSWMd5aygnPd7j3WfvtjjYyHIK7M8SYq60XUfadgHK7XVmSRPvZFJVx7xkZB8wQfOo3aO1cxJcQgme2JZVH3RCMSx+p3KMj89YzzjBiNcJZalHdREG3uyiSEHwhzkQyemWJWE+Z+K58OKDR0pSgV4mlWCFmYgKoJJPQAckn9Ve6oNa+2+prZj+rCiW596biI4iPR2V854KoykHfwEe31B7XTZLxw5kumQW8JJ8IOFgQr0UksXduSMnJIQYt9A032TpKRZ3MMs7dN0jszytjoMyMxwOBnA4qBZj2zrxmIzBbbooeeGmyVncDp4cd0G6g98OAeb+gUpSgUpSgUpSgUpSgUpSgUpSgVnNSzo2uGZYpJIbldsyxIXKyIPi3KgcgpmMnr4YhjGSNHSgz1v2gitbdUS1u1RFCqq2sgVVAwAAF4AHGK6fCdPxe8+rS/uq9pQZ+btFHPCytbXhVgQQbWXBB4IPHpSzRtY1JJDG8dtAPi45EKF5DjDbDjaEUEDI5LE8bRnQUoFKUoFKUoFZqG0S0v5bKUFre7EkkQOcDOPsiLPUeJjIvOcM4GAgrS1D1TS4tVhCyqSFbcpDMjKcEZDIQw4JHB6E0HrTIHttPjSR+8dVCs+MF8cZI6ZPU44zngdKlVQ/A+09JvrNz/Fp8D7T0m+s3P8WgvT0rNXUUmmWPcxvm8vJCTIBjGdokkAOQFjiwFBznbGpyTkyPgfaek31m5/i1M0zQrfS5i8atuIxueSSRgOCQpkZioJAyBjOBnoKCXZWiWFmkUY2oihVHoB0+mu9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1439347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Molecules with no improper axis of rotation (</a:t>
            </a:r>
            <a:r>
              <a:rPr lang="en-US" b="1" dirty="0" err="1" smtClean="0"/>
              <a:t>S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) are optically active.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49690" y="1777484"/>
            <a:ext cx="222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Note S</a:t>
            </a:r>
            <a:r>
              <a:rPr lang="en-US" b="1" baseline="-25000" dirty="0" smtClean="0"/>
              <a:t>1</a:t>
            </a:r>
            <a:r>
              <a:rPr lang="en-US" b="1" dirty="0" smtClean="0"/>
              <a:t> = σ and S</a:t>
            </a:r>
            <a:r>
              <a:rPr lang="en-US" b="1" baseline="-25000" dirty="0" smtClean="0"/>
              <a:t>2</a:t>
            </a:r>
            <a:r>
              <a:rPr lang="en-US" b="1" dirty="0" smtClean="0"/>
              <a:t> = </a:t>
            </a:r>
            <a:r>
              <a:rPr lang="en-US" b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82165" y="3511034"/>
            <a:ext cx="2512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, and </a:t>
            </a:r>
            <a:r>
              <a:rPr lang="en-US" sz="3200" dirty="0" err="1" smtClean="0"/>
              <a:t>D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8306" y="2930673"/>
            <a:ext cx="42560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/>
              <a:t>Nonaxial</a:t>
            </a:r>
            <a:r>
              <a:rPr lang="en-US" sz="1600" dirty="0" smtClean="0"/>
              <a:t> (no rotation)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C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C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,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i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Cyclic (rotational)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nv</a:t>
            </a:r>
            <a:r>
              <a:rPr lang="en-US" sz="1600" dirty="0" smtClean="0"/>
              <a:t>,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nh</a:t>
            </a:r>
            <a:r>
              <a:rPr lang="en-US" sz="1600" dirty="0" smtClean="0"/>
              <a:t>,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Dihedral (⊥C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nd</a:t>
            </a:r>
            <a:r>
              <a:rPr lang="en-US" sz="1600" dirty="0" smtClean="0"/>
              <a:t>,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nh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Polyhedral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T,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, T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, O, O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, I,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h</a:t>
            </a:r>
            <a:endParaRPr lang="en-US" sz="1600" baseline="-25000" dirty="0" smtClean="0"/>
          </a:p>
          <a:p>
            <a:pPr marL="566738" indent="-219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Linear</a:t>
            </a:r>
          </a:p>
          <a:p>
            <a:pPr marL="1023938" lvl="1" indent="-219075">
              <a:spcAft>
                <a:spcPts val="1200"/>
              </a:spcAft>
            </a:pPr>
            <a:r>
              <a:rPr lang="en-US" sz="1600" dirty="0" smtClean="0"/>
              <a:t>-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∞v</a:t>
            </a:r>
            <a:r>
              <a:rPr lang="en-US" sz="1600" dirty="0" smtClean="0"/>
              <a:t>, D</a:t>
            </a:r>
            <a:r>
              <a:rPr lang="en-US" sz="1600" baseline="-25000" dirty="0" smtClean="0"/>
              <a:t> ∞h</a:t>
            </a:r>
            <a:endParaRPr lang="en-US" sz="16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914399" y="2071985"/>
            <a:ext cx="732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Chiral</a:t>
            </a:r>
            <a:r>
              <a:rPr lang="en-US" b="1" dirty="0" smtClean="0">
                <a:solidFill>
                  <a:srgbClr val="FF0000"/>
                </a:solidFill>
              </a:rPr>
              <a:t> molecules lack an improper axis of rotation 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), a center of symmetry 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or a mirror plane (</a:t>
            </a:r>
            <a:r>
              <a:rPr lang="el-GR" b="1" i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)!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4690" y="4466709"/>
            <a:ext cx="2718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Also T, O, and I 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8" descr="http://upload.wikimedia.org/wikipedia/commons/e/e6/S-BINOL-2D-skele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729" y="3771900"/>
            <a:ext cx="1149373" cy="1162050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522" y="3767139"/>
            <a:ext cx="158335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upload.wikimedia.org/wikipedia/commons/thumb/0/07/M-heptahelicene.svg/200px-M-heptahelice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5" y="3844926"/>
            <a:ext cx="1149350" cy="1132110"/>
          </a:xfrm>
          <a:prstGeom prst="rect">
            <a:avLst/>
          </a:prstGeom>
          <a:noFill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413" y="3695700"/>
            <a:ext cx="1133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ttp://www.reciprocalnet.org/edumodules/symmetry/images/examples/cis-dichlorob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25" y="5035550"/>
            <a:ext cx="1444625" cy="1635825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399" y="719435"/>
            <a:ext cx="732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Chiral</a:t>
            </a:r>
            <a:r>
              <a:rPr lang="en-US" b="1" dirty="0" smtClean="0">
                <a:solidFill>
                  <a:srgbClr val="FF0000"/>
                </a:solidFill>
              </a:rPr>
              <a:t> molecules lack an improper axis of rotation 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), a center of symmetry 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or a mirror plane (</a:t>
            </a:r>
            <a:r>
              <a:rPr lang="el-GR" b="1" i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)!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3965" y="1082159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and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14" name="Picture 2" descr="http://science.uvu.edu/ochem/wp-content/images/Answers%20Pic/F/fischerprojectiona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0584" y="1862138"/>
            <a:ext cx="2391116" cy="1197898"/>
          </a:xfrm>
          <a:prstGeom prst="rect">
            <a:avLst/>
          </a:prstGeom>
          <a:noFill/>
        </p:spPr>
      </p:pic>
      <p:pic>
        <p:nvPicPr>
          <p:cNvPr id="15" name="Picture 4" descr="http://longhorns7770.wikispaces.com/file/view/THC_-_Chirality_Centers.jpg/104958017/THC_-_Chirality_Cent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1811315"/>
            <a:ext cx="2197100" cy="1168214"/>
          </a:xfrm>
          <a:prstGeom prst="rect">
            <a:avLst/>
          </a:prstGeom>
          <a:noFill/>
        </p:spPr>
      </p:pic>
      <p:pic>
        <p:nvPicPr>
          <p:cNvPr id="16" name="Picture 6" descr="http://orgchem.chem.uconn.edu/343f1998/343f98e10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6512" y="1776413"/>
            <a:ext cx="1730375" cy="1586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399" y="719435"/>
            <a:ext cx="732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Chiral</a:t>
            </a:r>
            <a:r>
              <a:rPr lang="en-US" b="1" dirty="0" smtClean="0">
                <a:solidFill>
                  <a:srgbClr val="FF0000"/>
                </a:solidFill>
              </a:rPr>
              <a:t> molecules lack an improper axis of rotation (</a:t>
            </a:r>
            <a:r>
              <a:rPr lang="en-US" b="1" i="1" dirty="0" err="1" smtClean="0">
                <a:solidFill>
                  <a:srgbClr val="FF0000"/>
                </a:solidFill>
              </a:rPr>
              <a:t>S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), a center of symmetry 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or a mirror plane (</a:t>
            </a:r>
            <a:r>
              <a:rPr lang="el-GR" b="1" i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)!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3965" y="1082159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and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415390" y="1583809"/>
            <a:ext cx="2077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Also T, O, and I 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10" y="1953111"/>
            <a:ext cx="2296645" cy="245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487" y="2222501"/>
            <a:ext cx="222336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459" y="2000274"/>
            <a:ext cx="2687641" cy="28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7513" y="4541838"/>
            <a:ext cx="1628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2913" y="4987925"/>
            <a:ext cx="750887" cy="10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 t="6084"/>
          <a:stretch>
            <a:fillRect/>
          </a:stretch>
        </p:blipFill>
        <p:spPr bwMode="auto">
          <a:xfrm>
            <a:off x="723900" y="1169987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5321300"/>
            <a:ext cx="2597426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863600"/>
            <a:ext cx="381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Spectra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0" y="885713"/>
            <a:ext cx="18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Absorption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4047" y="895648"/>
            <a:ext cx="249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Circular </a:t>
            </a:r>
            <a:r>
              <a:rPr lang="en-US" sz="2400" dirty="0" err="1" smtClean="0"/>
              <a:t>Dichroism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34498" name="Picture 2" descr="http://www.fundamentallyreformed.com/wp-content/uploads/2012/08/risk_fall_sign-25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75" y="1202690"/>
            <a:ext cx="1673225" cy="2007870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Dynamic Molecules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17762" name="AutoShape 2" descr="http://upload.wikimedia.org/wikipedia/commons/3/3c/Secondary-amine-2D-gener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AutoShape 4" descr="http://upload.wikimedia.org/wikipedia/commons/3/3c/Secondary-amine-2D-gener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887" y="4114800"/>
            <a:ext cx="6257925" cy="13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93219" y="5447725"/>
            <a:ext cx="357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</a:t>
            </a:r>
            <a:r>
              <a:rPr lang="en-US" sz="2400" baseline="30000" dirty="0" smtClean="0"/>
              <a:t>^10</a:t>
            </a:r>
            <a:r>
              <a:rPr lang="en-US" sz="2400" dirty="0" smtClean="0"/>
              <a:t> per second</a:t>
            </a:r>
            <a:endParaRPr lang="en-US" sz="2400" baseline="-25000" dirty="0"/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75" y="1498600"/>
            <a:ext cx="138716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4500" y="6231235"/>
            <a:ext cx="770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CD spectra-average of both isomers (at room temperature).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Photoreaction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383" y="941388"/>
            <a:ext cx="7068784" cy="286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157793" y="5378710"/>
            <a:ext cx="8110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5034" y="4858340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dirty="0" smtClean="0">
                <a:latin typeface="Symbol" pitchFamily="18" charset="2"/>
              </a:rPr>
              <a:t>n</a:t>
            </a:r>
            <a:endParaRPr lang="en-US" sz="2800" baseline="-25000" dirty="0">
              <a:latin typeface="Symbol" pitchFamily="18" charset="2"/>
            </a:endParaRPr>
          </a:p>
        </p:txBody>
      </p:sp>
      <p:pic>
        <p:nvPicPr>
          <p:cNvPr id="10" name="Picture 8" descr="http://upload.wikimedia.org/wikipedia/commons/e/e6/S-BINOL-2D-skele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629" y="4483100"/>
            <a:ext cx="1718171" cy="1737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83200" y="4813300"/>
            <a:ext cx="62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787911" y="1703388"/>
            <a:ext cx="2800066" cy="2039445"/>
            <a:chOff x="5562600" y="1862328"/>
            <a:chExt cx="2209800" cy="1609521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6477000" y="2471928"/>
              <a:ext cx="381000" cy="3810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562600" y="1862328"/>
              <a:ext cx="762000" cy="1143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1862328"/>
              <a:ext cx="2209800" cy="3585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10400" y="1862328"/>
              <a:ext cx="762000" cy="1143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279775" y="2672045"/>
              <a:ext cx="83820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122607" y="1882542"/>
              <a:ext cx="1090755" cy="291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UV-Vis or CD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35271" y="3153246"/>
              <a:ext cx="231289" cy="31860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13"/>
            <p:cNvCxnSpPr>
              <a:endCxn id="9" idx="2"/>
            </p:cNvCxnSpPr>
            <p:nvPr/>
          </p:nvCxnSpPr>
          <p:spPr>
            <a:xfrm rot="5400000" flipH="1" flipV="1">
              <a:off x="6185319" y="2691890"/>
              <a:ext cx="953155" cy="1120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477000" y="247192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30146" y="3090849"/>
              <a:ext cx="808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source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4526093" y="5264410"/>
            <a:ext cx="8110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03334" y="4744040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dirty="0" smtClean="0">
                <a:latin typeface="Symbol" pitchFamily="18" charset="2"/>
              </a:rPr>
              <a:t>n</a:t>
            </a:r>
            <a:endParaRPr lang="en-US" sz="2800" baseline="-25000" dirty="0">
              <a:latin typeface="Symbol" pitchFamily="18" charset="2"/>
            </a:endParaRPr>
          </a:p>
        </p:txBody>
      </p:sp>
      <p:pic>
        <p:nvPicPr>
          <p:cNvPr id="20" name="Picture 8" descr="http://upload.wikimedia.org/wikipedia/commons/e/e6/S-BINOL-2D-skele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929" y="4368800"/>
            <a:ext cx="1718171" cy="173712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651500" y="4699000"/>
            <a:ext cx="62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?</a:t>
            </a:r>
            <a:endParaRPr lang="en-US" sz="6600" b="1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4349750" y="947738"/>
          <a:ext cx="4184650" cy="3150957"/>
        </p:xfrm>
        <a:graphic>
          <a:graphicData uri="http://schemas.openxmlformats.org/presentationml/2006/ole">
            <p:oleObj spid="_x0000_s124930" name="Graph" r:id="rId4" imgW="3901320" imgH="29358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1397000"/>
            <a:ext cx="196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Absorption</a:t>
            </a:r>
            <a:endParaRPr lang="en-US" sz="2000" b="1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827213"/>
            <a:ext cx="3314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300" y="1833563"/>
            <a:ext cx="3124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26100" y="1397000"/>
            <a:ext cx="196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CD spectrum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1900" y="2959100"/>
            <a:ext cx="67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57793" y="5620010"/>
            <a:ext cx="8110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35034" y="5099640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dirty="0" smtClean="0">
                <a:latin typeface="Symbol" pitchFamily="18" charset="2"/>
              </a:rPr>
              <a:t>n</a:t>
            </a:r>
            <a:endParaRPr lang="en-US" sz="2800" baseline="-25000" dirty="0">
              <a:latin typeface="Symbol" pitchFamily="18" charset="2"/>
            </a:endParaRPr>
          </a:p>
        </p:txBody>
      </p:sp>
      <p:pic>
        <p:nvPicPr>
          <p:cNvPr id="15" name="Picture 8" descr="http://upload.wikimedia.org/wikipedia/commons/e/e6/S-BINOL-2D-skele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629" y="4724400"/>
            <a:ext cx="1718171" cy="17371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83200" y="5054600"/>
            <a:ext cx="62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87" y="1957388"/>
            <a:ext cx="8483785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32500" y="5410200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Photoisomerization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1900" y="5372100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Decomposition</a:t>
            </a:r>
            <a:endParaRPr lang="en-US" sz="20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Optical Activity and Symmetry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109213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molecule will have a dipole moment (that is, it will be polar) if the </a:t>
            </a:r>
            <a:r>
              <a:rPr lang="en-US" u="sng" dirty="0" smtClean="0"/>
              <a:t>bond dipole moments</a:t>
            </a:r>
            <a:r>
              <a:rPr lang="en-US" dirty="0" smtClean="0"/>
              <a:t> do not cancel each other out.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782100" y="2425628"/>
            <a:ext cx="583660" cy="136188"/>
            <a:chOff x="3164731" y="5343930"/>
            <a:chExt cx="583660" cy="136188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2113768" y="2425628"/>
            <a:ext cx="583660" cy="136188"/>
            <a:chOff x="3948956" y="5686830"/>
            <a:chExt cx="583660" cy="1361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948956" y="57514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41099" y="56868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793857" flipH="1">
            <a:off x="3959144" y="2198647"/>
            <a:ext cx="583660" cy="136188"/>
            <a:chOff x="3948956" y="5686830"/>
            <a:chExt cx="583660" cy="136188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948956" y="57514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041099" y="56868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9789914">
            <a:off x="4588201" y="2198645"/>
            <a:ext cx="583660" cy="136188"/>
            <a:chOff x="3164731" y="5343930"/>
            <a:chExt cx="583660" cy="13618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5400000">
            <a:off x="4270432" y="2723942"/>
            <a:ext cx="583660" cy="136188"/>
            <a:chOff x="3164731" y="5343930"/>
            <a:chExt cx="583660" cy="13618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53189" y="2422387"/>
            <a:ext cx="583660" cy="136188"/>
            <a:chOff x="3164731" y="5343930"/>
            <a:chExt cx="583660" cy="136188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5884857" y="2422387"/>
            <a:ext cx="583660" cy="136188"/>
            <a:chOff x="3948956" y="5686830"/>
            <a:chExt cx="583660" cy="136188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3948956" y="57514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41099" y="56868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5400000">
            <a:off x="5891337" y="2419139"/>
            <a:ext cx="1251992" cy="136188"/>
            <a:chOff x="6056713" y="2574787"/>
            <a:chExt cx="1251992" cy="136188"/>
          </a:xfrm>
        </p:grpSpPr>
        <p:grpSp>
          <p:nvGrpSpPr>
            <p:cNvPr id="45" name="Group 44"/>
            <p:cNvGrpSpPr/>
            <p:nvPr/>
          </p:nvGrpSpPr>
          <p:grpSpPr>
            <a:xfrm>
              <a:off x="6725045" y="2574787"/>
              <a:ext cx="583660" cy="136188"/>
              <a:chOff x="3164731" y="5343930"/>
              <a:chExt cx="583660" cy="136188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3164731" y="5408577"/>
                <a:ext cx="58366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256874" y="5343930"/>
                <a:ext cx="0" cy="136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 flipH="1">
              <a:off x="6056713" y="2574787"/>
              <a:ext cx="583660" cy="136188"/>
              <a:chOff x="3948956" y="5686830"/>
              <a:chExt cx="583660" cy="136188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3948956" y="5751477"/>
                <a:ext cx="58366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041099" y="5686830"/>
                <a:ext cx="0" cy="136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/>
        </p:nvSpPr>
        <p:spPr>
          <a:xfrm>
            <a:off x="1143000" y="340407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Molecular dipole is dependent on symmetry!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471" y="4134254"/>
            <a:ext cx="7801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Any molecule with an inversion center (</a:t>
            </a:r>
            <a:r>
              <a:rPr lang="en-US" dirty="0" err="1" smtClean="0"/>
              <a:t>i</a:t>
            </a:r>
            <a:r>
              <a:rPr lang="en-US" dirty="0" smtClean="0"/>
              <a:t>) cannot have a dipole (or be polar).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Any molecule with a C</a:t>
            </a:r>
            <a:r>
              <a:rPr lang="en-US" baseline="-25000" dirty="0" smtClean="0"/>
              <a:t>2 </a:t>
            </a:r>
            <a:r>
              <a:rPr lang="en-US" dirty="0" smtClean="0"/>
              <a:t>⊥ to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cannot have a dipole (or be polar).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Any molecule with a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 cannot have a dipole (or be polar).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7" y="1903413"/>
            <a:ext cx="4314825" cy="25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726331"/>
            <a:ext cx="848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 Determination of secondary structure of proteins</a:t>
            </a:r>
          </a:p>
          <a:p>
            <a:r>
              <a:rPr lang="en-US" sz="2400" dirty="0" smtClean="0"/>
              <a:t>•  Investigations of protein-protein interactions</a:t>
            </a:r>
          </a:p>
          <a:p>
            <a:r>
              <a:rPr lang="en-US" sz="2400" dirty="0" smtClean="0"/>
              <a:t>•  Investigation of the effect of drug binding</a:t>
            </a:r>
          </a:p>
          <a:p>
            <a:r>
              <a:rPr lang="en-US" sz="2400" dirty="0" smtClean="0"/>
              <a:t>•  Protein structure in a membrane</a:t>
            </a:r>
          </a:p>
          <a:p>
            <a:r>
              <a:rPr lang="en-US" sz="2400" dirty="0" smtClean="0"/>
              <a:t>•  </a:t>
            </a:r>
            <a:r>
              <a:rPr lang="en-US" sz="2400" dirty="0" err="1" smtClean="0"/>
              <a:t>Stereoselective</a:t>
            </a:r>
            <a:r>
              <a:rPr lang="en-US" sz="2400" dirty="0" smtClean="0"/>
              <a:t> synthesis</a:t>
            </a:r>
          </a:p>
          <a:p>
            <a:r>
              <a:rPr lang="en-US" sz="2400" dirty="0" smtClean="0"/>
              <a:t>•  Dynamic processes</a:t>
            </a:r>
          </a:p>
          <a:p>
            <a:pPr indent="457200"/>
            <a:r>
              <a:rPr lang="en-US" sz="2400" dirty="0" smtClean="0"/>
              <a:t>- protein folding</a:t>
            </a:r>
          </a:p>
          <a:p>
            <a:pPr indent="457200"/>
            <a:r>
              <a:rPr lang="en-US" sz="2400" dirty="0" smtClean="0"/>
              <a:t>- reaction dynamics</a:t>
            </a:r>
          </a:p>
          <a:p>
            <a:r>
              <a:rPr lang="en-US" sz="2400" dirty="0" smtClean="0"/>
              <a:t>• DNA </a:t>
            </a:r>
            <a:r>
              <a:rPr lang="en-US" sz="2400" dirty="0" err="1" smtClean="0"/>
              <a:t>denaturation</a:t>
            </a:r>
            <a:endParaRPr lang="en-US" sz="2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Applications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0" y="4421959"/>
            <a:ext cx="3155950" cy="229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47015" y="5212834"/>
            <a:ext cx="1707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GCN4-p1 coiled–coil</a:t>
            </a:r>
            <a:endParaRPr lang="en-US" sz="1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814" y="4635499"/>
            <a:ext cx="9731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ttp://upload.wikimedia.org/wikipedia/commons/thumb/5/59/Taxol.svg/430px-Taxo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8487" y="4693595"/>
            <a:ext cx="2689225" cy="181991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999" y="875984"/>
            <a:ext cx="6718301" cy="405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6258" name="Picture 2" descr="http://upload.wikimedia.org/wikipedia/commons/thumb/5/59/ChiralLigandsInnerWorkings.png/400px-ChiralLigandsInnerWorki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075" y="4703762"/>
            <a:ext cx="2414590" cy="1925637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Side Note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arallelogram 40"/>
          <p:cNvSpPr/>
          <p:nvPr/>
        </p:nvSpPr>
        <p:spPr>
          <a:xfrm rot="10800000">
            <a:off x="2422817" y="3858962"/>
            <a:ext cx="2686050" cy="701945"/>
          </a:xfrm>
          <a:prstGeom prst="parallelogram">
            <a:avLst>
              <a:gd name="adj" fmla="val 122026"/>
            </a:avLst>
          </a:prstGeom>
          <a:solidFill>
            <a:srgbClr val="FFC000">
              <a:alpha val="34118"/>
            </a:srgbClr>
          </a:solidFill>
          <a:ln w="3175">
            <a:solidFill>
              <a:srgbClr val="EEECE1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208" y="950056"/>
            <a:ext cx="780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Any molecule with an inversion center (</a:t>
            </a:r>
            <a:r>
              <a:rPr lang="en-US" sz="2400" dirty="0" err="1" smtClean="0"/>
              <a:t>i</a:t>
            </a:r>
            <a:r>
              <a:rPr lang="en-US" sz="2400" dirty="0" smtClean="0"/>
              <a:t>) cannot have a dipole (or be polar).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08" y="2571122"/>
            <a:ext cx="780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/>
              <a:t>2)	Any molecule with a C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⊥ to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cannot have a dipole (or be polar).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49586" y="2118322"/>
            <a:ext cx="583660" cy="136188"/>
            <a:chOff x="3164731" y="5343930"/>
            <a:chExt cx="583660" cy="1361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2558240" y="2079007"/>
            <a:ext cx="204281" cy="2042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32343" y="2254510"/>
            <a:ext cx="81108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8334" y="177224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i</a:t>
            </a:r>
            <a:endParaRPr lang="en-US" sz="2800" baseline="-25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907111" y="2118119"/>
            <a:ext cx="583660" cy="136188"/>
            <a:chOff x="3164731" y="5343930"/>
            <a:chExt cx="583660" cy="13618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615765" y="2078804"/>
            <a:ext cx="204281" cy="2042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4933950" y="2118322"/>
            <a:ext cx="583660" cy="136188"/>
            <a:chOff x="3164731" y="5343930"/>
            <a:chExt cx="583660" cy="13618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71208" y="4741807"/>
            <a:ext cx="780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2400" dirty="0" smtClean="0"/>
              <a:t>3)	Any molecule with a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cannot have a dipole (or be polar).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413417" y="3053615"/>
            <a:ext cx="1335765" cy="1598057"/>
            <a:chOff x="2733675" y="3606284"/>
            <a:chExt cx="1335765" cy="1598057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095625" y="3838575"/>
              <a:ext cx="0" cy="8572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95625" y="4695825"/>
              <a:ext cx="7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733675" y="4695825"/>
              <a:ext cx="361950" cy="276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751878" y="4835009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94778" y="3606284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80578" y="4368284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29669" y="4074851"/>
            <a:ext cx="583660" cy="136188"/>
            <a:chOff x="3164731" y="5343930"/>
            <a:chExt cx="583660" cy="13618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9669938">
            <a:off x="3232101" y="4159884"/>
            <a:ext cx="496805" cy="136188"/>
            <a:chOff x="3164731" y="5343930"/>
            <a:chExt cx="583660" cy="13618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12512638" flipV="1">
            <a:off x="3348253" y="3931392"/>
            <a:ext cx="417482" cy="136188"/>
            <a:chOff x="3164731" y="5343930"/>
            <a:chExt cx="583660" cy="13618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5200028" y="3555601"/>
            <a:ext cx="3214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have a dipole in z or –z unless there is a ⊥ C</a:t>
            </a:r>
            <a:r>
              <a:rPr lang="en-US" baseline="-25000" dirty="0" smtClean="0"/>
              <a:t>2</a:t>
            </a:r>
            <a:r>
              <a:rPr lang="en-US" dirty="0" smtClean="0"/>
              <a:t> or a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132324" y="6435016"/>
            <a:ext cx="726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C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∞v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nv</a:t>
            </a:r>
            <a:r>
              <a:rPr lang="en-US" sz="2000" dirty="0" smtClean="0">
                <a:solidFill>
                  <a:srgbClr val="FF0000"/>
                </a:solidFill>
              </a:rPr>
              <a:t> can have a molecular dipole and be polar.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478" y="5220115"/>
            <a:ext cx="3010746" cy="11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25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http://users.stlcc.edu/gkrishnan/ethene2di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636" y="2482978"/>
            <a:ext cx="1190625" cy="11906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32324" y="6250184"/>
            <a:ext cx="726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C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∞v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nv</a:t>
            </a:r>
            <a:r>
              <a:rPr lang="en-US" sz="2000" dirty="0" smtClean="0">
                <a:solidFill>
                  <a:srgbClr val="FF0000"/>
                </a:solidFill>
              </a:rPr>
              <a:t> can have a molecular dipole and be polar.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1208" y="972765"/>
            <a:ext cx="7801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Any molecule with an inversion center (</a:t>
            </a:r>
            <a:r>
              <a:rPr lang="en-US" dirty="0" err="1" smtClean="0"/>
              <a:t>i</a:t>
            </a:r>
            <a:r>
              <a:rPr lang="en-US" dirty="0" smtClean="0"/>
              <a:t>) cannot have a dipole (or be polar).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Any molecule with a C</a:t>
            </a:r>
            <a:r>
              <a:rPr lang="en-US" baseline="-25000" dirty="0" smtClean="0"/>
              <a:t>2 </a:t>
            </a:r>
            <a:r>
              <a:rPr lang="en-US" dirty="0" smtClean="0"/>
              <a:t>⊥ to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cannot have a dipole (or be polar).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en-US" dirty="0" smtClean="0"/>
              <a:t>Any molecule with a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 cannot have a dipole (or be polar).</a:t>
            </a:r>
            <a:endParaRPr lang="en-US" dirty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565" y="4819229"/>
            <a:ext cx="2389338" cy="12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816" y="4939358"/>
            <a:ext cx="1856462" cy="103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108110" y="2991070"/>
          <a:ext cx="1532945" cy="306589"/>
        </p:xfrm>
        <a:graphic>
          <a:graphicData uri="http://schemas.openxmlformats.org/presentationml/2006/ole">
            <p:oleObj spid="_x0000_s37895" name="CS ChemDraw Drawing" r:id="rId6" imgW="682356" imgH="136890" progId="ChemDraw.Document.6.0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933871" y="2619912"/>
          <a:ext cx="938467" cy="843131"/>
        </p:xfrm>
        <a:graphic>
          <a:graphicData uri="http://schemas.openxmlformats.org/presentationml/2006/ole">
            <p:oleObj spid="_x0000_s37896" name="CS ChemDraw Drawing" r:id="rId7" imgW="499476" imgH="449280" progId="ChemDraw.Document.6.0">
              <p:embed/>
            </p:oleObj>
          </a:graphicData>
        </a:graphic>
      </p:graphicFrame>
      <p:pic>
        <p:nvPicPr>
          <p:cNvPr id="37900" name="Picture 12" descr="http://users.stlcc.edu/gkrishnan/ammonia2dip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1186" y="4405483"/>
            <a:ext cx="1171575" cy="1171575"/>
          </a:xfrm>
          <a:prstGeom prst="rect">
            <a:avLst/>
          </a:prstGeom>
          <a:noFill/>
        </p:spPr>
      </p:pic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779085" y="4645633"/>
          <a:ext cx="923215" cy="623576"/>
        </p:xfrm>
        <a:graphic>
          <a:graphicData uri="http://schemas.openxmlformats.org/presentationml/2006/ole">
            <p:oleObj spid="_x0000_s37901" name="CS ChemDraw Drawing" r:id="rId9" imgW="542427" imgH="366930" progId="ChemDraw.Document.6.0">
              <p:embed/>
            </p:oleObj>
          </a:graphicData>
        </a:graphic>
      </p:graphicFrame>
      <p:pic>
        <p:nvPicPr>
          <p:cNvPr id="37903" name="Picture 15" descr="http://users.stlcc.edu/gkrishnan/water2dip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7029" y="2934003"/>
            <a:ext cx="1076325" cy="1076326"/>
          </a:xfrm>
          <a:prstGeom prst="rect">
            <a:avLst/>
          </a:prstGeom>
          <a:noFill/>
        </p:spPr>
      </p:pic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3573707" y="3049109"/>
          <a:ext cx="643748" cy="889479"/>
        </p:xfrm>
        <a:graphic>
          <a:graphicData uri="http://schemas.openxmlformats.org/presentationml/2006/ole">
            <p:oleObj spid="_x0000_s37904" name="CS ChemDraw Drawing" r:id="rId11" imgW="295255" imgH="407970" progId="ChemDraw.Document.6.0">
              <p:embed/>
            </p:oleObj>
          </a:graphicData>
        </a:graphic>
      </p:graphicFrame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5689" y="3424239"/>
            <a:ext cx="1636711" cy="43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rot="5400000" flipV="1">
            <a:off x="2505524" y="5424272"/>
            <a:ext cx="388128" cy="136188"/>
            <a:chOff x="3164731" y="5343930"/>
            <a:chExt cx="583660" cy="136188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8813" y="984274"/>
            <a:ext cx="6865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C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nv</a:t>
            </a:r>
            <a:r>
              <a:rPr lang="en-US" sz="2000" dirty="0" smtClean="0">
                <a:solidFill>
                  <a:srgbClr val="FF0000"/>
                </a:solidFill>
              </a:rPr>
              <a:t> can have a molecular dipole and be polar.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24" y="1518421"/>
            <a:ext cx="896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Symmetry does not tell you the direction or the magnitude of the dipole moment.</a:t>
            </a:r>
          </a:p>
        </p:txBody>
      </p:sp>
      <p:sp>
        <p:nvSpPr>
          <p:cNvPr id="21" name="Parallelogram 20"/>
          <p:cNvSpPr/>
          <p:nvPr/>
        </p:nvSpPr>
        <p:spPr>
          <a:xfrm rot="10800000">
            <a:off x="4591050" y="4842161"/>
            <a:ext cx="2686050" cy="701945"/>
          </a:xfrm>
          <a:prstGeom prst="parallelogram">
            <a:avLst>
              <a:gd name="adj" fmla="val 122026"/>
            </a:avLst>
          </a:prstGeom>
          <a:solidFill>
            <a:srgbClr val="FFC000">
              <a:alpha val="61176"/>
            </a:srgbClr>
          </a:solidFill>
          <a:ln w="3175">
            <a:solidFill>
              <a:srgbClr val="EEECE1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591378" y="4036814"/>
            <a:ext cx="1335765" cy="1598057"/>
            <a:chOff x="2733675" y="3606284"/>
            <a:chExt cx="1335765" cy="159805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095625" y="3838575"/>
              <a:ext cx="0" cy="8572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95625" y="4695825"/>
              <a:ext cx="7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733675" y="4695825"/>
              <a:ext cx="361950" cy="276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751878" y="4835009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94778" y="3606284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80578" y="4368284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07630" y="5058050"/>
            <a:ext cx="583660" cy="136188"/>
            <a:chOff x="3164731" y="5343930"/>
            <a:chExt cx="583660" cy="136188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9669938">
            <a:off x="5410062" y="5143083"/>
            <a:ext cx="496805" cy="136188"/>
            <a:chOff x="3164731" y="5343930"/>
            <a:chExt cx="583660" cy="13618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2512638" flipV="1">
            <a:off x="5526214" y="4914591"/>
            <a:ext cx="417482" cy="136188"/>
            <a:chOff x="3164731" y="5343930"/>
            <a:chExt cx="583660" cy="136188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Parallelogram 37"/>
          <p:cNvSpPr/>
          <p:nvPr/>
        </p:nvSpPr>
        <p:spPr>
          <a:xfrm rot="10800000">
            <a:off x="1048023" y="4848439"/>
            <a:ext cx="2686050" cy="701945"/>
          </a:xfrm>
          <a:prstGeom prst="parallelogram">
            <a:avLst>
              <a:gd name="adj" fmla="val 122026"/>
            </a:avLst>
          </a:prstGeom>
          <a:solidFill>
            <a:srgbClr val="FFC000">
              <a:alpha val="61176"/>
            </a:srgbClr>
          </a:solidFill>
          <a:ln w="3175">
            <a:solidFill>
              <a:srgbClr val="EEECE1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980255" y="4043092"/>
            <a:ext cx="1335765" cy="1598057"/>
            <a:chOff x="2733675" y="3606284"/>
            <a:chExt cx="1335765" cy="1598057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095625" y="3838575"/>
              <a:ext cx="0" cy="8572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95625" y="4695825"/>
              <a:ext cx="7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2733675" y="4695825"/>
              <a:ext cx="361950" cy="276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751878" y="4835009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94778" y="3606284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80578" y="4368284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 rot="16200000">
            <a:off x="2504003" y="4999825"/>
            <a:ext cx="388128" cy="136188"/>
            <a:chOff x="3164731" y="5343930"/>
            <a:chExt cx="583660" cy="13618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3164731" y="5408577"/>
              <a:ext cx="5836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56874" y="5343930"/>
              <a:ext cx="0" cy="136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265565" y="2128378"/>
            <a:ext cx="397044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Direction-</a:t>
            </a:r>
          </a:p>
          <a:p>
            <a:pPr marL="398463">
              <a:spcAft>
                <a:spcPts val="1200"/>
              </a:spcAft>
            </a:pP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could be any direction (no axis)</a:t>
            </a:r>
          </a:p>
          <a:p>
            <a:pPr marL="398463">
              <a:spcAft>
                <a:spcPts val="1200"/>
              </a:spcAft>
            </a:pPr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 could be direction except ⊥ to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</a:p>
          <a:p>
            <a:pPr marL="398463">
              <a:spcAft>
                <a:spcPts val="1200"/>
              </a:spcAft>
            </a:pP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nv</a:t>
            </a:r>
            <a:r>
              <a:rPr lang="en-US" dirty="0" smtClean="0"/>
              <a:t> must be z or -z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4957-9D1E-4E7C-B23E-0998CFF49D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Dipole Moment and Symmetry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8813" y="984274"/>
            <a:ext cx="6865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Only C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C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nv</a:t>
            </a:r>
            <a:r>
              <a:rPr lang="en-US" sz="2000" dirty="0" smtClean="0">
                <a:solidFill>
                  <a:srgbClr val="FF0000"/>
                </a:solidFill>
              </a:rPr>
              <a:t> can have a molecular dipole and be polar.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24" y="1518421"/>
            <a:ext cx="896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Symmetry does not tell you the direction or the magnitude of the dipole moment.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565" y="2128378"/>
            <a:ext cx="3970446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Direction-</a:t>
            </a:r>
          </a:p>
          <a:p>
            <a:pPr marL="398463">
              <a:spcAft>
                <a:spcPts val="1200"/>
              </a:spcAft>
            </a:pPr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 could be any direction (no axis)</a:t>
            </a:r>
          </a:p>
          <a:p>
            <a:pPr marL="398463">
              <a:spcAft>
                <a:spcPts val="1200"/>
              </a:spcAft>
            </a:pPr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 could be direction except ⊥ to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</a:p>
          <a:p>
            <a:pPr marL="398463">
              <a:spcAft>
                <a:spcPts val="1200"/>
              </a:spcAft>
            </a:pP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nv</a:t>
            </a:r>
            <a:r>
              <a:rPr lang="en-US" dirty="0" smtClean="0"/>
              <a:t> must be z or -z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66115" y="2118853"/>
            <a:ext cx="3887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Magnitude-</a:t>
            </a:r>
          </a:p>
          <a:p>
            <a:pPr marL="398463">
              <a:spcAft>
                <a:spcPts val="1200"/>
              </a:spcAft>
            </a:pPr>
            <a:r>
              <a:rPr lang="en-US" dirty="0" smtClean="0"/>
              <a:t>Depends on the atoms, lone pairs and bond dipoles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4148139"/>
            <a:ext cx="1209675" cy="9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1442638" y="4425434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NH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089" y="5453063"/>
            <a:ext cx="114743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442638" y="5835134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NF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18103" y="4157663"/>
            <a:ext cx="291985" cy="6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32436" y="3995738"/>
            <a:ext cx="387327" cy="8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44412" y="3824288"/>
            <a:ext cx="470751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115492" y="5400676"/>
            <a:ext cx="518422" cy="91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346747" y="5338763"/>
            <a:ext cx="363491" cy="9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6599420" y="5482709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FFFF"/>
                </a:solidFill>
              </a:rPr>
              <a:t>?</a:t>
            </a:r>
            <a:endParaRPr lang="en-US" sz="4000" dirty="0">
              <a:solidFill>
                <a:srgbClr val="00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33825" y="61912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Bond Dipole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076825" y="620214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Lone pair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138862" y="6202144"/>
            <a:ext cx="13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Molecular Dipole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51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1677</Words>
  <Application>Microsoft Office PowerPoint</Application>
  <PresentationFormat>On-screen Show (4:3)</PresentationFormat>
  <Paragraphs>411</Paragraphs>
  <Slides>51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CS ChemDraw Drawing</vt:lpstr>
      <vt:lpstr>Graph</vt:lpstr>
      <vt:lpstr>Part 2.3: Dipole Moments and      Optical Activity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17</cp:revision>
  <dcterms:created xsi:type="dcterms:W3CDTF">2014-06-26T16:41:46Z</dcterms:created>
  <dcterms:modified xsi:type="dcterms:W3CDTF">2014-10-09T14:02:53Z</dcterms:modified>
</cp:coreProperties>
</file>